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59" r:id="rId4"/>
    <p:sldId id="261" r:id="rId5"/>
    <p:sldId id="258" r:id="rId6"/>
    <p:sldId id="263" r:id="rId7"/>
    <p:sldId id="262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6E63"/>
    <a:srgbClr val="EC9B8C"/>
    <a:srgbClr val="1A99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0"/>
    <p:restoredTop sz="94643"/>
  </p:normalViewPr>
  <p:slideViewPr>
    <p:cSldViewPr snapToGrid="0" snapToObjects="1">
      <p:cViewPr varScale="1">
        <p:scale>
          <a:sx n="94" d="100"/>
          <a:sy n="94" d="100"/>
        </p:scale>
        <p:origin x="21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F84E4-93D7-5F4E-9E72-867B90B03055}" type="datetimeFigureOut">
              <a:rPr lang="en-US" smtClean="0"/>
              <a:t>11/2/22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9071B-F2A9-E34B-B224-AA03A6BFC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46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9071B-F2A9-E34B-B224-AA03A6BFCA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89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9071B-F2A9-E34B-B224-AA03A6BFCA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8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B123B-43D6-0557-D651-7E79C8CE5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C1E0C-BB2A-0CC6-ACF4-2A8D6267B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E7A4B-15A8-9C94-07A9-928B48B25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2465-B709-5D45-8C58-F727F941CD54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40399-AB6D-D07D-3E82-0DD7316CA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BC99A-200F-BA13-3287-974286F2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7DCC-FBBB-564D-9A04-1F8CA681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88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3F9AE-05BD-B050-6A65-A250A9CE9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282E7C-9277-F70A-5556-31D1851D5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F667A-314C-A52E-9E48-A4BC3D281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2465-B709-5D45-8C58-F727F941CD54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1FA9-A4D4-D7BD-5F69-996BDC52A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EDDA-5768-A7CC-9172-9F6A0A46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7DCC-FBBB-564D-9A04-1F8CA681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60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7E96C3-63CF-3EED-691D-DAFF760E4C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B7F71-AEAB-4E1B-36FC-B16B4EC21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431B5-BEBA-83BD-8BA3-86BF8374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2465-B709-5D45-8C58-F727F941CD54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66515-2B08-94D4-7B6E-D0839CB89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746CE-175B-DAC8-9359-99302B8BB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7DCC-FBBB-564D-9A04-1F8CA681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5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6128B-DE48-726B-A2F2-670B387EA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22819-E225-B463-F647-0BB970DFD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6589A-D2FF-2BA4-5ED2-2CE4EEF0E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2465-B709-5D45-8C58-F727F941CD54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29B3B-9D85-B399-619C-7C34775EB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C8FD0-8453-01CD-6734-A2FC26AE3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7DCC-FBBB-564D-9A04-1F8CA681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85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B9B10-CAED-1C64-4B6B-665C068F4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29C35-14CE-BEAB-A368-E67126DBE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488BF-9957-4FD1-AFF6-C3BE64993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2465-B709-5D45-8C58-F727F941CD54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74E07-5192-614D-D4E3-19285E14B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C3DD1-090F-C3F4-ED91-A05CFC14D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7DCC-FBBB-564D-9A04-1F8CA681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6558D-C8D2-F606-20A5-3C2AAB3EC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F2A1D-1F06-6682-CA59-87308FDD7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142CE4-67A4-821E-65C9-07CE229E2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15D19-F12C-24B1-B42F-0734E6E2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2465-B709-5D45-8C58-F727F941CD54}" type="datetimeFigureOut">
              <a:rPr lang="en-US" smtClean="0"/>
              <a:t>11/2/22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88278-05A3-0064-B268-752ABFDA3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30506-9F9F-656F-0F60-C417C9933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7DCC-FBBB-564D-9A04-1F8CA681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7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B95D7-17A5-278F-AB01-F8BF1F907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E9607-00EA-DE6B-751A-7CC13E1E4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C46645-734E-4ABF-5E3D-F861A9BB1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A5E773-369F-9C46-1903-59129BCF4B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6B5E06-0D39-D42E-9DBD-22E1542E1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7A9681-0555-A954-9406-77CF9B389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2465-B709-5D45-8C58-F727F941CD54}" type="datetimeFigureOut">
              <a:rPr lang="en-US" smtClean="0"/>
              <a:t>11/2/22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690F4-363E-CE18-C45B-3BBE4A0A5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0B0FBA-6601-F014-CA95-AC3510D9E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7DCC-FBBB-564D-9A04-1F8CA681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7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F7074-423E-F10C-8AE4-521953EB3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789FB2-3942-C8BC-9C25-EA0486E64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2465-B709-5D45-8C58-F727F941CD54}" type="datetimeFigureOut">
              <a:rPr lang="en-US" smtClean="0"/>
              <a:t>11/2/22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25DCE3-3752-53ED-5BBE-FF9A9C6A1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C60B9D-F655-0337-308B-54DF854E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7DCC-FBBB-564D-9A04-1F8CA681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5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AAEDA4-7CF3-5AE4-7D18-B97EFDC6E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2465-B709-5D45-8C58-F727F941CD54}" type="datetimeFigureOut">
              <a:rPr lang="en-US" smtClean="0"/>
              <a:t>11/2/22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914312-7CCA-7961-A84D-EF78B1A5E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3AB22-3CF2-3831-9869-766F1A1E2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7DCC-FBBB-564D-9A04-1F8CA681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5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C0835-D5E1-2448-BBB6-0CD72371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32746-17EF-F5B7-2FE0-AD6A038D2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B8B92-3643-150B-0D33-40FFF4C5A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2284D-AFF1-9D60-84F9-A74ED44BE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2465-B709-5D45-8C58-F727F941CD54}" type="datetimeFigureOut">
              <a:rPr lang="en-US" smtClean="0"/>
              <a:t>11/2/22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95803-8E0F-95BC-5A50-2443AF015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CD2B5-21F9-1917-E169-9BCF649D7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7DCC-FBBB-564D-9A04-1F8CA681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6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7EB01-402C-C530-1F43-1D3C83A9C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AE2558-A247-F0A8-D41D-B59A073915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F021E-CE09-714B-DADA-CC8F2A264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15709-7D6E-BEAE-8F50-3E0DA78CF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2465-B709-5D45-8C58-F727F941CD54}" type="datetimeFigureOut">
              <a:rPr lang="en-US" smtClean="0"/>
              <a:t>11/2/22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6E29EC-F06F-4B3C-7090-4FD31D6BD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BE301-5884-7BB3-99F5-7CBDF7567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7DCC-FBBB-564D-9A04-1F8CA681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3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16C1F-CE86-650A-1145-159287F6B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B063E-6076-550F-E7D2-627DFCD8B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36685-185A-1BD8-09CD-4BCC2D0A1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32465-B709-5D45-8C58-F727F941CD54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0C695-F29C-52D2-B4F4-0A47ACCD96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79045-AAD7-FF79-E11E-53643506A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E7DCC-FBBB-564D-9A04-1F8CA681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9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9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99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1B48F4-DAC5-7A01-549A-60FD37C93CFC}"/>
              </a:ext>
            </a:extLst>
          </p:cNvPr>
          <p:cNvSpPr/>
          <p:nvPr/>
        </p:nvSpPr>
        <p:spPr>
          <a:xfrm flipV="1">
            <a:off x="0" y="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D69C58-5C48-97E7-A5C1-BC121FA699D3}"/>
              </a:ext>
            </a:extLst>
          </p:cNvPr>
          <p:cNvSpPr txBox="1"/>
          <p:nvPr/>
        </p:nvSpPr>
        <p:spPr>
          <a:xfrm>
            <a:off x="287521" y="2425176"/>
            <a:ext cx="11805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1A9988"/>
                </a:solidFill>
                <a:latin typeface="Frontage Condensed Outline" pitchFamily="2" charset="77"/>
              </a:rPr>
              <a:t>General counsel interview: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F90D6-70BB-4898-9080-6D14C454EF74}"/>
              </a:ext>
            </a:extLst>
          </p:cNvPr>
          <p:cNvSpPr txBox="1"/>
          <p:nvPr/>
        </p:nvSpPr>
        <p:spPr>
          <a:xfrm>
            <a:off x="287521" y="3302786"/>
            <a:ext cx="11805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Frontage Condensed Outline" pitchFamily="2" charset="77"/>
              </a:rPr>
              <a:t>Kelsey </a:t>
            </a:r>
            <a:r>
              <a:rPr lang="en-US" sz="5400" b="1" dirty="0" err="1">
                <a:solidFill>
                  <a:schemeClr val="bg1"/>
                </a:solidFill>
                <a:latin typeface="Frontage Condensed Outline" pitchFamily="2" charset="77"/>
              </a:rPr>
              <a:t>montgomery</a:t>
            </a:r>
            <a:endParaRPr lang="en-US" sz="5400" b="1" dirty="0">
              <a:solidFill>
                <a:schemeClr val="bg1"/>
              </a:solidFill>
              <a:latin typeface="Frontage Condensed Outline" pitchFamily="2" charset="77"/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4853A3B-C0E9-AC05-3DE7-26ACD43A0E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03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84"/>
    </mc:Choice>
    <mc:Fallback>
      <p:transition spd="slow" advTm="11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D11238-FB9C-3177-692C-CDF77097508F}"/>
              </a:ext>
            </a:extLst>
          </p:cNvPr>
          <p:cNvSpPr txBox="1"/>
          <p:nvPr/>
        </p:nvSpPr>
        <p:spPr>
          <a:xfrm>
            <a:off x="943970" y="1582340"/>
            <a:ext cx="103040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1A9988"/>
                </a:solidFill>
                <a:latin typeface="Frontage Condensed Outline" pitchFamily="2" charset="77"/>
              </a:rPr>
              <a:t>How do you see these issues on your campus? </a:t>
            </a:r>
          </a:p>
          <a:p>
            <a:pPr algn="ctr"/>
            <a:endParaRPr lang="en-US" sz="3600" b="1" dirty="0">
              <a:solidFill>
                <a:srgbClr val="1A9988"/>
              </a:solidFill>
              <a:latin typeface="Frontage Condensed Outline" pitchFamily="2" charset="77"/>
            </a:endParaRPr>
          </a:p>
          <a:p>
            <a:pPr algn="ctr"/>
            <a:r>
              <a:rPr lang="en-US" sz="6600" b="1" dirty="0">
                <a:solidFill>
                  <a:srgbClr val="1A9988"/>
                </a:solidFill>
                <a:latin typeface="Frontage Condensed Outline" pitchFamily="2" charset="77"/>
              </a:rPr>
              <a:t>And At northeastern?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CB9FC83-9D91-BA39-9176-B78335A0E383}"/>
              </a:ext>
            </a:extLst>
          </p:cNvPr>
          <p:cNvGrpSpPr/>
          <p:nvPr/>
        </p:nvGrpSpPr>
        <p:grpSpPr>
          <a:xfrm>
            <a:off x="345074" y="-29353617"/>
            <a:ext cx="11344309" cy="29469605"/>
            <a:chOff x="345074" y="-29353617"/>
            <a:chExt cx="11344309" cy="2946960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C55B220-74BE-F401-C27E-1E0CC8FB386F}"/>
                </a:ext>
              </a:extLst>
            </p:cNvPr>
            <p:cNvSpPr txBox="1"/>
            <p:nvPr/>
          </p:nvSpPr>
          <p:spPr>
            <a:xfrm>
              <a:off x="440609" y="-28584176"/>
              <a:ext cx="11248774" cy="287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Barlow, R. (2016, April 8).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Bu full-time lecturers and instructors vote to unionize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. BU Today. Retrieved from https://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www.bu.edu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/articles/2016/full-time-lecturers-and-instructors-unionize/#:~:text=Part%2Dtime%20faculty%20at%20Tufts,Boston%20have%20joined%20the%20SEIU</a:t>
              </a:r>
              <a:endParaRPr lang="en-US" sz="2400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Boston University. (2022).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Parental and medical-related leaves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. Human Resources. Retrieved from https://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www.bu.edu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hr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lifebu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/paid-family-and-medical-leave/for-staff/parental-and-medical-related-leaves/</a:t>
              </a:r>
              <a:endParaRPr lang="en-US" sz="2400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>
                <a:spcAft>
                  <a:spcPts val="600"/>
                </a:spcAft>
              </a:pP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Bucklew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, N., Houghton, J. D., &amp; Ellison, C. N. (2012). Faculty Union and faculty senate co-existence.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Labor Studies Journal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,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37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(4), 373–390. https://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doi.org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/10.1177/0160449x13482734</a:t>
              </a:r>
              <a:endParaRPr lang="en-US" sz="2400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Carnegie Classification of Institutions of Higher Education. (2020).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Northeastern University: Carnegie Classification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. Institution Lookup. Retrieved from https://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carnegieclassifications.acenet.edu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/lookup/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lookup.php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 </a:t>
              </a:r>
              <a:endParaRPr lang="en-US" sz="2400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>
                <a:spcAft>
                  <a:spcPts val="600"/>
                </a:spcAft>
              </a:pP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Chernikova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, D. (2022, October 27).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Paid leave program FAQs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. Human Resources Knowledge Base. Retrieved from https://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service.northeastern.edu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hr?sys_kb_id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=68449c55972e59105a68bd8c1253af61&amp;id=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kb_article_view&amp;sysparm_rank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=1&amp;sysparm_tsqueryId=01908e1a87765110ba9a0fad0ebb3599</a:t>
              </a:r>
              <a:endParaRPr lang="en-US" sz="2400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Commonwealth of Massachusetts. (2022).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Paid family and medical leave (PFML) overview and benefits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. 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Mass.gov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. Retrieved from https://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www.mass.gov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/info-details/paid-family-and-medical-leave-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pfml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-overview-and-benefits</a:t>
              </a:r>
              <a:endParaRPr lang="en-US" sz="2400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Doherty, M. (2021, September 21).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The quiet crisis of parents on the tenure track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. The Chronicle of Higher Education. Retrieved from https://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www.chronicle.com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/article/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the-quiet-crisis-of-parents-on-the-tenure-track?cid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=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gen_sign_in</a:t>
              </a:r>
              <a:endParaRPr lang="en-US" sz="2400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Edwards, K., &amp; Tolley, K. (2018, June 3).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Do unions help adjuncts?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 The Chronicle of Higher Education. Retrieved from https://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www.chronicle.com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/article/do-unions-help-adjuncts/</a:t>
              </a:r>
              <a:endParaRPr lang="en-US" sz="2400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Flaherty, C. (2019, March 14).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Federal appellate court decision could make it harder for adjuncts to form unions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. 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InsideHigherEd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. Retrieved from https://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www.insidehighered.com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/news/2019/03/14/federal-appellate-court-decision-could-make-it-harder-adjuncts-form-unions</a:t>
              </a:r>
              <a:endParaRPr lang="en-US" sz="2400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Flaherty, C. (2022, October 27).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Shoring up tenure, or weakening it?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 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InsideHigherEd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. Retrieved from https://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www.insidehighered.com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/news/2022/10/27/west-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virginia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-u-proposal-outlines-process-firing-faculty</a:t>
              </a:r>
              <a:endParaRPr lang="en-US" sz="2400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Frankel, A. (2020, July 28).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Colleges have a duty to protect drunk students from imminent danger, says Mass. High Court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. Reuters. Retrieved from https://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www.reuters.com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/article/legal-us-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otc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-northeastern/colleges-have-a-duty-to-protect-drunk-students-from-imminent-danger-says-mass-high-court-idUSKCN24T2ZV </a:t>
              </a:r>
              <a:endParaRPr lang="en-US" sz="2400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Franko, D. (2019, January 8).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Concerning unionization and faculty governance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. Office of the Provost. Retrieved from https://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provost.northeastern.edu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/resources/faculty/union/</a:t>
              </a:r>
              <a:endParaRPr lang="en-US" sz="2400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>
                <a:spcAft>
                  <a:spcPts val="600"/>
                </a:spcAft>
              </a:pP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Goulden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, M., Mason, M. A., &amp; 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Frasch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, K. (2011). Keeping women in the science pipeline.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The Annals of the American Academy of Political and Social Science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,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638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(1), 141–162. https://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doi.org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/10.1177/0002716211416925</a:t>
              </a:r>
              <a:endParaRPr lang="en-US" sz="2400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Harrison, E., O'Brien, S., &amp; Taylor, T. B. (2022, May 26).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Breaking barriers for women: How to build effective parental leave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. Times Higher Education. Retrieved from https://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www.timeshighereducation.com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/campus/breaking-barriers-women-how-build-effective-parental-leave</a:t>
              </a:r>
              <a:endParaRPr lang="en-US" sz="2400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>
                <a:spcAft>
                  <a:spcPts val="600"/>
                </a:spcAft>
              </a:pP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Hosios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, A. J., &amp; 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Siow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, A. (2004). Unions without rents: The curious economics of faculty unions.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Canadian Journal of Economics/Revue Canadienne </a:t>
              </a:r>
              <a:r>
                <a:rPr lang="en-US" i="1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d`Economique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,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37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(1), 28–52. https://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doi.org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/10.1111/j.0008-4085.2004.002_1.x</a:t>
              </a:r>
              <a:endParaRPr lang="en-US" sz="2400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Lambert, D. (2021, July 12).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Lawsuit alleges lack of transparency with Mills College, Northeastern University merger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. Local News Matters. Retrieved from https://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localnewsmatters.org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/2021/07/12/lawsuit-alleges-lack-of-transparency-with-mills-college-northeastern-university-merger/ </a:t>
              </a:r>
              <a:endParaRPr lang="en-US" sz="2400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Larkin, M. (2022, September 12).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Boston University grad students re-launch union drive, citing low pay amid high cost of living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. WBUR News. Retrieved from https://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www.wbur.org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/news/2022/09/12/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boston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-university-graduate-students-unionize-campaign</a:t>
              </a:r>
              <a:endParaRPr lang="en-US" sz="2400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>
                <a:spcAft>
                  <a:spcPts val="600"/>
                </a:spcAft>
              </a:pP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Maganis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, J. (2011, October 15).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$20.6M award in pool slide death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. The Eagle Tribune. Retrieved from https://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www.eagletribune.com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/news/20-6m-award-in-pool-slide-death/article_520ba55d-4a81-58a5-8ac5-0965203f9d38.html</a:t>
              </a:r>
              <a:endParaRPr lang="en-US" sz="2400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Marcus, J. (2022, March 25).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America's next union battlefield may be on campus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. The Washington Post. Retrieved from https://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www.washingtonpost.com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/education/2022/03/25/colleges-faculty-unions-labor/</a:t>
              </a:r>
              <a:endParaRPr lang="en-US" sz="2400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Moody, J. (2022, September 21).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Why Emporia State axed 33 employees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. 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InsideHigherEd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. Retrieved from https://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www.insidehighered.com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/news/2022/09/21/why-emporia-state-axed-33-employees</a:t>
              </a:r>
              <a:endParaRPr lang="en-US" sz="2400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Northeastern University. (2014, August 21).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Policy development guidelines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. University Policies.</a:t>
              </a:r>
              <a:endParaRPr lang="en-US" sz="2400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Northeastern University. (2021, March 15).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Policy on the development, management and approval of University Policies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. University Policies. Retrieved from https://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policies.northeastern.edu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/policy102/</a:t>
              </a:r>
              <a:endParaRPr lang="en-US" sz="2400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Northeastern University Snell Library. (n.d.).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Mission &amp; quick facts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. Archives and Special Collections. Retrieved from https://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library.northeastern.edu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/services/archives-special-collections/about/mission-quick-facts </a:t>
              </a:r>
              <a:endParaRPr lang="en-US" sz="2400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Olivetti, C., &amp; 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Petrongolo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, B. (2017). The economic consequences of family policies: Lessons from a century of legislation in high-income countries.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Journal of Economic Perspectives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,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31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(1), 205–230. https://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doi.org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/10.1257/jep.31.1.205</a:t>
              </a:r>
              <a:endParaRPr lang="en-US" sz="2400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Pearson, T. W. (2015). Public anthropology and the Academic Labor Movement: Lessons from the 2011 Wisconsin uprising.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Anthropology of Work Review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,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36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(2), 52–61. https://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doi.org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/10.1111/awr.12067</a:t>
              </a:r>
              <a:endParaRPr lang="en-US" sz="2400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Quigley, D. (2018, September 25).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Graduate student unionization at Boston College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. Student Unionization at BC . Retrieved from https://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www.bc.edu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bc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-web/sites/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unionization.html</a:t>
              </a:r>
              <a:endParaRPr lang="en-US" sz="2400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Ramos, J., Khalifeh, R., &amp; 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Freimarck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, A. (2022, September 29).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Low stipends, labor rights and a new hope: Into the formation of the BU Graduate Workers Union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. Boston University News Service. Retrieved from https://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bunewsservice.com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/low-stipends-labor-rights-and-a-new-hope-into-the-formation-of-the-bu-graduate-workers-union/</a:t>
              </a:r>
              <a:endParaRPr lang="en-US" sz="2400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Ryan, G. (2016, August 24).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Pro-union ruling turns fears of Boston-area colleges into reality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. Boston Business Journal. Retrieved from https://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www.bizjournals.com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boston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/news/2016/08/24/pro-union-ruling-turns-fears-of-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boston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-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area.html</a:t>
              </a:r>
              <a:endParaRPr lang="en-US" sz="2400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SEIU Local 509. (2022, October 20).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Boston City Council passes a resolution in support of Boston University Graduate Workers Union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. SEIU Local 509. Retrieved from https://www.seiu509.org/boston-city-council-passes-a-resolution-in-support-of-boston-university-graduate-workers-union/</a:t>
              </a:r>
              <a:endParaRPr lang="en-US" sz="2400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Stanton, T. (2021, June 28).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Maternity leave in Massachusetts: A fact sheet for employers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. 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GenesisHR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 Solutions. Retrieved from https://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genesishrsolutions.com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peo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-blog/maternity-leave-in-ma-2/</a:t>
              </a:r>
              <a:endParaRPr lang="en-US" sz="2400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Steyer, R. (2022, July 7).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Northeastern University sued over alleged ERISA violations in 403(b) plan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. Pensions &amp; Investments. Retrieved from https://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www.pionline.com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/courts/northeastern-university-sued-over-alleged-erisa-violations-403b-plan </a:t>
              </a:r>
              <a:endParaRPr lang="en-US" sz="2400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Todd &amp; Weld, LLP. (2021, May).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University obtains summary judgment in tuition refund dispute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. Todd &amp; Weld, LLP. Retrieved from https://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www.toddweld.com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/university-obtains-summary-judgment-in-tuition-refund-dispute </a:t>
              </a:r>
              <a:endParaRPr lang="en-US" sz="2400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Trivedi, I. (2022, July 28).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How a college found a better way to bargain with its faculty union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. The Chronicle of Higher Education. Retrieved from https://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www.chronicle.com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/article/how-a-college-found-a-better-way-to-bargain-with-its-faculty-union</a:t>
              </a:r>
              <a:endParaRPr lang="en-US" sz="2400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Tufts University. (2022).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Taking a leave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. Access Tufts. Retrieved from https://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access.tufts.edu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/taking-a-leave</a:t>
              </a:r>
              <a:endParaRPr lang="en-US" sz="2400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UAW. (2017, September 13).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Boston College graduate workers win their union, join UAW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. UAW. Retrieved from https://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uaw.org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boston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-college-graduate-workers-win-union-join-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uaw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/</a:t>
              </a:r>
              <a:endParaRPr lang="en-US" sz="2400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UAW. (2018, December 7).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A majority of Boston College graduate workers and over 3,000 community supporters call on university president Father Leahy and the Board of Trustees to stop punishing workers and bargain now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. UAW. Retrieved from https://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uaw.org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/majority-boston-college-graduate-workers-3000-community-supporters-call-university-president-father-leahy-board-trustees-stop-punishing-workers-bargain-now/</a:t>
              </a:r>
              <a:endParaRPr lang="en-US" sz="2400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>
                <a:spcAft>
                  <a:spcPts val="600"/>
                </a:spcAft>
              </a:pP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Vialette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, A. (2020, August 24).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Colleges' sexist scandal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. The Chronicle of Higher Education. Retrieved from https://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www.chronicle.com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/article/colleges-sexist-scandal</a:t>
              </a:r>
              <a:endParaRPr lang="en-US" sz="2400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  <a:p>
              <a:pPr>
                <a:spcAft>
                  <a:spcPts val="600"/>
                </a:spcAft>
              </a:pP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Wickens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, C. M. (2008). The organizational impact of University Labor Unions.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Higher Education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, </a:t>
              </a:r>
              <a:r>
                <a:rPr lang="en-US" i="1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56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(5), 545–564. https://</a:t>
              </a:r>
              <a:r>
                <a:rPr lang="en-US" dirty="0" err="1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doi.org</a:t>
              </a:r>
              <a:r>
                <a:rPr lang="en-US" dirty="0">
                  <a:solidFill>
                    <a:srgbClr val="D26E63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/10.1007/s10734-008-9110-z </a:t>
              </a:r>
              <a:endParaRPr lang="en-US" sz="2400" b="1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DE86CA-EDE0-C21C-ACD4-7B45E162E622}"/>
                </a:ext>
              </a:extLst>
            </p:cNvPr>
            <p:cNvSpPr txBox="1"/>
            <p:nvPr/>
          </p:nvSpPr>
          <p:spPr>
            <a:xfrm>
              <a:off x="345074" y="-29353617"/>
              <a:ext cx="35942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A9988"/>
                  </a:solidFill>
                  <a:latin typeface="Frontage Condensed Outline" pitchFamily="2" charset="77"/>
                </a:rPr>
                <a:t>References</a:t>
              </a:r>
            </a:p>
          </p:txBody>
        </p:sp>
      </p:grp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2BD91910-AFD9-0992-5925-8BDB85E07A7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3437828"/>
      </p:ext>
    </p:extLst>
  </p:cSld>
  <p:clrMapOvr>
    <a:masterClrMapping/>
  </p:clrMapOvr>
  <p:transition spd="slow" advTm="32512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C1E3AD-C924-309C-4AE1-3D90CAD99C40}"/>
              </a:ext>
            </a:extLst>
          </p:cNvPr>
          <p:cNvSpPr/>
          <p:nvPr/>
        </p:nvSpPr>
        <p:spPr>
          <a:xfrm>
            <a:off x="182608" y="5615003"/>
            <a:ext cx="3660680" cy="1072877"/>
          </a:xfrm>
          <a:prstGeom prst="rect">
            <a:avLst/>
          </a:prstGeom>
          <a:solidFill>
            <a:srgbClr val="1A9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2622E4B-B21A-919E-F443-E9722EC2F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10" y="170121"/>
            <a:ext cx="3660680" cy="547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0B84B4-AAFD-B173-52AB-4006B19A3FAD}"/>
              </a:ext>
            </a:extLst>
          </p:cNvPr>
          <p:cNvSpPr txBox="1"/>
          <p:nvPr/>
        </p:nvSpPr>
        <p:spPr>
          <a:xfrm>
            <a:off x="56556" y="5615003"/>
            <a:ext cx="3912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200" b="1" dirty="0">
                <a:solidFill>
                  <a:schemeClr val="bg1"/>
                </a:solidFill>
                <a:latin typeface="Frontage Condensed Outline" pitchFamily="2" charset="77"/>
              </a:rPr>
              <a:t>Kelsey Montgomery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3B77DB-0B8B-B5C6-5B88-DFC4670F1DFC}"/>
              </a:ext>
            </a:extLst>
          </p:cNvPr>
          <p:cNvSpPr txBox="1"/>
          <p:nvPr/>
        </p:nvSpPr>
        <p:spPr>
          <a:xfrm>
            <a:off x="4379192" y="1253991"/>
            <a:ext cx="72493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rgbClr val="1A9988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BA, Architectural Studies, Mount Holyoke College, 2007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rgbClr val="1A9988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JD, Boston University, 2011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rgbClr val="1A9988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Began working at Sugarman, P.C. in 2011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rgbClr val="1A9988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Trial attorney in </a:t>
            </a:r>
            <a:r>
              <a:rPr lang="en-US" sz="2400" i="1" dirty="0">
                <a:solidFill>
                  <a:srgbClr val="1A9988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Michael </a:t>
            </a:r>
            <a:r>
              <a:rPr lang="en-US" sz="2400" i="1" dirty="0" err="1">
                <a:solidFill>
                  <a:srgbClr val="1A9988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Aleo</a:t>
            </a:r>
            <a:r>
              <a:rPr lang="en-US" sz="2400" i="1" dirty="0">
                <a:solidFill>
                  <a:srgbClr val="1A9988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vs. SLB Toys USA, Inc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rgbClr val="1A9988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Moved to Seyfarth Shaw, LLP in 2014</a:t>
            </a:r>
            <a:r>
              <a:rPr lang="en-US" sz="2400" i="1" dirty="0">
                <a:solidFill>
                  <a:srgbClr val="1A9988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rgbClr val="1A9988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Became Assistant General Counsel at Northeastern in 2018</a:t>
            </a:r>
          </a:p>
          <a:p>
            <a:pPr marL="800100" lvl="1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rgbClr val="1A9988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employment law</a:t>
            </a:r>
          </a:p>
          <a:p>
            <a:pPr marL="800100" lvl="1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rgbClr val="1A9988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labor operations</a:t>
            </a:r>
          </a:p>
          <a:p>
            <a:pPr marL="800100" lvl="1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rgbClr val="1A9988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litigation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endParaRPr lang="en-US" sz="2400" dirty="0">
              <a:solidFill>
                <a:srgbClr val="1A9988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00D615-5799-8901-8D2C-144F25F55BF7}"/>
              </a:ext>
            </a:extLst>
          </p:cNvPr>
          <p:cNvSpPr txBox="1"/>
          <p:nvPr/>
        </p:nvSpPr>
        <p:spPr>
          <a:xfrm>
            <a:off x="4379192" y="227076"/>
            <a:ext cx="7573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A9988"/>
                </a:solidFill>
                <a:latin typeface="Frontage Condensed Outline" pitchFamily="2" charset="77"/>
              </a:rPr>
              <a:t>About Kelsey </a:t>
            </a:r>
            <a:r>
              <a:rPr lang="en-US" sz="4400" b="1" dirty="0" err="1">
                <a:solidFill>
                  <a:srgbClr val="1A9988"/>
                </a:solidFill>
                <a:latin typeface="Frontage Condensed Outline" pitchFamily="2" charset="77"/>
              </a:rPr>
              <a:t>montgomery</a:t>
            </a:r>
            <a:endParaRPr lang="en-US" sz="4400" b="1" dirty="0">
              <a:solidFill>
                <a:srgbClr val="1A9988"/>
              </a:solidFill>
              <a:latin typeface="Frontage Condensed Outline" pitchFamily="2" charset="77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D0B7B10-5CF7-A7A8-BCDB-94CB11E17E15}"/>
              </a:ext>
            </a:extLst>
          </p:cNvPr>
          <p:cNvCxnSpPr>
            <a:cxnSpLocks/>
          </p:cNvCxnSpPr>
          <p:nvPr/>
        </p:nvCxnSpPr>
        <p:spPr>
          <a:xfrm>
            <a:off x="4379192" y="1175207"/>
            <a:ext cx="7573818" cy="0"/>
          </a:xfrm>
          <a:prstGeom prst="line">
            <a:avLst/>
          </a:prstGeom>
          <a:ln w="12700">
            <a:solidFill>
              <a:srgbClr val="1A99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16844FC5-9722-A035-34EE-C8BDB40F9E7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1316323"/>
      </p:ext>
    </p:extLst>
  </p:cSld>
  <p:clrMapOvr>
    <a:masterClrMapping/>
  </p:clrMapOvr>
  <p:transition spd="slow" advTm="54794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7" grpId="0" uiExpand="1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99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8D462B-195E-D9C5-D43C-32A9B12BF01E}"/>
              </a:ext>
            </a:extLst>
          </p:cNvPr>
          <p:cNvSpPr/>
          <p:nvPr/>
        </p:nvSpPr>
        <p:spPr>
          <a:xfrm>
            <a:off x="0" y="0"/>
            <a:ext cx="40259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1C8B06A-2CD9-A268-7EC0-58A37DA015B6}"/>
              </a:ext>
            </a:extLst>
          </p:cNvPr>
          <p:cNvSpPr/>
          <p:nvPr/>
        </p:nvSpPr>
        <p:spPr>
          <a:xfrm>
            <a:off x="263768" y="3100628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D26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E40C30-443D-16AF-88C8-177B3480A332}"/>
              </a:ext>
            </a:extLst>
          </p:cNvPr>
          <p:cNvSpPr txBox="1"/>
          <p:nvPr/>
        </p:nvSpPr>
        <p:spPr>
          <a:xfrm>
            <a:off x="213995" y="3152351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ABOUT KELSEY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BE5D063-6CC7-7C3E-A496-5E6C434B5474}"/>
              </a:ext>
            </a:extLst>
          </p:cNvPr>
          <p:cNvSpPr/>
          <p:nvPr/>
        </p:nvSpPr>
        <p:spPr>
          <a:xfrm>
            <a:off x="263768" y="4021052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0CC7BB-614B-6B94-5379-3AC1AD9DFFAA}"/>
              </a:ext>
            </a:extLst>
          </p:cNvPr>
          <p:cNvSpPr txBox="1"/>
          <p:nvPr/>
        </p:nvSpPr>
        <p:spPr>
          <a:xfrm>
            <a:off x="213995" y="4072775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NORTHEASTERN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5E26236-7ABF-BED9-7BC5-3195F03DCF70}"/>
              </a:ext>
            </a:extLst>
          </p:cNvPr>
          <p:cNvSpPr/>
          <p:nvPr/>
        </p:nvSpPr>
        <p:spPr>
          <a:xfrm>
            <a:off x="263768" y="4941476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97012C-B026-1B19-B32E-35B320082CEB}"/>
              </a:ext>
            </a:extLst>
          </p:cNvPr>
          <p:cNvSpPr txBox="1"/>
          <p:nvPr/>
        </p:nvSpPr>
        <p:spPr>
          <a:xfrm>
            <a:off x="213995" y="4993199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PARENTAL LEAVE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B0F6D88-A162-D79F-C38A-F3A55B20F010}"/>
              </a:ext>
            </a:extLst>
          </p:cNvPr>
          <p:cNvSpPr/>
          <p:nvPr/>
        </p:nvSpPr>
        <p:spPr>
          <a:xfrm>
            <a:off x="263768" y="5861901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7623AC-A84C-7B5B-89E0-73C658EED6BF}"/>
              </a:ext>
            </a:extLst>
          </p:cNvPr>
          <p:cNvSpPr txBox="1"/>
          <p:nvPr/>
        </p:nvSpPr>
        <p:spPr>
          <a:xfrm>
            <a:off x="213995" y="5913624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LABOR UNIONS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7F0A86-05A0-F7FD-CBF2-934994E21F55}"/>
              </a:ext>
            </a:extLst>
          </p:cNvPr>
          <p:cNvSpPr txBox="1"/>
          <p:nvPr/>
        </p:nvSpPr>
        <p:spPr>
          <a:xfrm>
            <a:off x="56558" y="332281"/>
            <a:ext cx="391278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b="1" dirty="0">
                <a:solidFill>
                  <a:srgbClr val="1A9988"/>
                </a:solidFill>
                <a:latin typeface="Frontage Condensed Outline" pitchFamily="2" charset="77"/>
              </a:rPr>
              <a:t>General counsel interview with Kelsey Montgomery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D81025-57C6-4797-A9F6-4C3FACA20122}"/>
              </a:ext>
            </a:extLst>
          </p:cNvPr>
          <p:cNvSpPr txBox="1"/>
          <p:nvPr/>
        </p:nvSpPr>
        <p:spPr>
          <a:xfrm>
            <a:off x="4379192" y="1253991"/>
            <a:ext cx="72493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i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Morgan </a:t>
            </a:r>
            <a:r>
              <a:rPr lang="en-US" sz="2400" i="1" dirty="0" err="1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Helfman</a:t>
            </a:r>
            <a:r>
              <a:rPr lang="en-US" sz="2400" i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v. Northeastern University</a:t>
            </a: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, case regarding the duty to protect (Frankel, 2020)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i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Chong v. Northeastern University</a:t>
            </a: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, case regarding tuition reimbursement during COVID-19 virtual instruction (Todd &amp; Weld, LLP, 2021) 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i="1" dirty="0" err="1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Cordrey</a:t>
            </a:r>
            <a:r>
              <a:rPr lang="en-US" sz="2400" i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v. Mills College</a:t>
            </a: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, case regarding the merger of Mills and Northeaster, ongoing (Lambert, 2021; Nichols </a:t>
            </a:r>
            <a:r>
              <a:rPr lang="en-US" sz="2400" dirty="0" err="1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Kaster</a:t>
            </a: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, 2022) 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i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Brookins v. Northeastern University</a:t>
            </a: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, ERISA violations in regards to the employee 403(b) plan, ongoing (Steyer, 2022) 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endParaRPr lang="en-US" sz="24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E85FB5-F27C-D23A-0714-F04FB866EBF2}"/>
              </a:ext>
            </a:extLst>
          </p:cNvPr>
          <p:cNvSpPr txBox="1"/>
          <p:nvPr/>
        </p:nvSpPr>
        <p:spPr>
          <a:xfrm>
            <a:off x="4379192" y="227076"/>
            <a:ext cx="7573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Frontage Condensed Outline" pitchFamily="2" charset="77"/>
              </a:rPr>
              <a:t>Northeastern University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636250C-9134-F889-6043-633E300BA480}"/>
              </a:ext>
            </a:extLst>
          </p:cNvPr>
          <p:cNvCxnSpPr>
            <a:cxnSpLocks/>
          </p:cNvCxnSpPr>
          <p:nvPr/>
        </p:nvCxnSpPr>
        <p:spPr>
          <a:xfrm>
            <a:off x="4379192" y="1175207"/>
            <a:ext cx="757381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4618527-6880-E7C1-6F6F-B853E4DA47A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8561639"/>
      </p:ext>
    </p:extLst>
  </p:cSld>
  <p:clrMapOvr>
    <a:masterClrMapping/>
  </p:clrMapOvr>
  <p:transition spd="slow" advTm="5681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B8C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6E63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8" grpId="0" uiExpand="1" build="p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99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8D462B-195E-D9C5-D43C-32A9B12BF01E}"/>
              </a:ext>
            </a:extLst>
          </p:cNvPr>
          <p:cNvSpPr/>
          <p:nvPr/>
        </p:nvSpPr>
        <p:spPr>
          <a:xfrm>
            <a:off x="0" y="0"/>
            <a:ext cx="40259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1C8B06A-2CD9-A268-7EC0-58A37DA015B6}"/>
              </a:ext>
            </a:extLst>
          </p:cNvPr>
          <p:cNvSpPr/>
          <p:nvPr/>
        </p:nvSpPr>
        <p:spPr>
          <a:xfrm>
            <a:off x="263768" y="3100628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E40C30-443D-16AF-88C8-177B3480A332}"/>
              </a:ext>
            </a:extLst>
          </p:cNvPr>
          <p:cNvSpPr txBox="1"/>
          <p:nvPr/>
        </p:nvSpPr>
        <p:spPr>
          <a:xfrm>
            <a:off x="213995" y="3152351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ABOUT KELSEY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BE5D063-6CC7-7C3E-A496-5E6C434B5474}"/>
              </a:ext>
            </a:extLst>
          </p:cNvPr>
          <p:cNvSpPr/>
          <p:nvPr/>
        </p:nvSpPr>
        <p:spPr>
          <a:xfrm>
            <a:off x="263768" y="4021052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D26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0CC7BB-614B-6B94-5379-3AC1AD9DFFAA}"/>
              </a:ext>
            </a:extLst>
          </p:cNvPr>
          <p:cNvSpPr txBox="1"/>
          <p:nvPr/>
        </p:nvSpPr>
        <p:spPr>
          <a:xfrm>
            <a:off x="213995" y="4072775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NORTHEASTERN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5E26236-7ABF-BED9-7BC5-3195F03DCF70}"/>
              </a:ext>
            </a:extLst>
          </p:cNvPr>
          <p:cNvSpPr/>
          <p:nvPr/>
        </p:nvSpPr>
        <p:spPr>
          <a:xfrm>
            <a:off x="263768" y="4941476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97012C-B026-1B19-B32E-35B320082CEB}"/>
              </a:ext>
            </a:extLst>
          </p:cNvPr>
          <p:cNvSpPr txBox="1"/>
          <p:nvPr/>
        </p:nvSpPr>
        <p:spPr>
          <a:xfrm>
            <a:off x="213995" y="4993199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PARENTAL LEAVE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B0F6D88-A162-D79F-C38A-F3A55B20F010}"/>
              </a:ext>
            </a:extLst>
          </p:cNvPr>
          <p:cNvSpPr/>
          <p:nvPr/>
        </p:nvSpPr>
        <p:spPr>
          <a:xfrm>
            <a:off x="263768" y="5861901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7623AC-A84C-7B5B-89E0-73C658EED6BF}"/>
              </a:ext>
            </a:extLst>
          </p:cNvPr>
          <p:cNvSpPr txBox="1"/>
          <p:nvPr/>
        </p:nvSpPr>
        <p:spPr>
          <a:xfrm>
            <a:off x="213995" y="5913624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LABOR UNIONS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7F0A86-05A0-F7FD-CBF2-934994E21F55}"/>
              </a:ext>
            </a:extLst>
          </p:cNvPr>
          <p:cNvSpPr txBox="1"/>
          <p:nvPr/>
        </p:nvSpPr>
        <p:spPr>
          <a:xfrm>
            <a:off x="56558" y="332281"/>
            <a:ext cx="391278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b="1" dirty="0">
                <a:solidFill>
                  <a:srgbClr val="1A9988"/>
                </a:solidFill>
                <a:latin typeface="Frontage Condensed Outline" pitchFamily="2" charset="77"/>
              </a:rPr>
              <a:t>General counsel interview with Kelsey Montgomery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D81025-57C6-4797-A9F6-4C3FACA20122}"/>
              </a:ext>
            </a:extLst>
          </p:cNvPr>
          <p:cNvSpPr txBox="1"/>
          <p:nvPr/>
        </p:nvSpPr>
        <p:spPr>
          <a:xfrm>
            <a:off x="4379192" y="1253991"/>
            <a:ext cx="72493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Parental Leave Act (PLA) replaced the Massachusetts Maternity Leave Act (MMLA) in 2015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Paid Family and Medical Leave (PFML) was signed into law in 2018 and went into effect in January of 2021</a:t>
            </a:r>
          </a:p>
          <a:p>
            <a:pPr marL="800100" lvl="1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Expanded benefits and coverage for employees</a:t>
            </a:r>
          </a:p>
          <a:p>
            <a:pPr marL="800100" lvl="1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Now up to 26 combined weeks of family and medical leave (Commonwealth of Massachusetts, 2022)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Federal law: the Family Medical Leave Act (FMLA) guarantees only 12 weeks of unpaid parental leave</a:t>
            </a:r>
          </a:p>
          <a:p>
            <a:pPr marL="800100" lvl="1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The U.S. is the only developed nation that does not require paid parental leave (Stanton, 2021)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E85FB5-F27C-D23A-0714-F04FB866EBF2}"/>
              </a:ext>
            </a:extLst>
          </p:cNvPr>
          <p:cNvSpPr txBox="1"/>
          <p:nvPr/>
        </p:nvSpPr>
        <p:spPr>
          <a:xfrm>
            <a:off x="4379192" y="227076"/>
            <a:ext cx="7573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Frontage Condensed Outline" pitchFamily="2" charset="77"/>
              </a:rPr>
              <a:t>Parental Leave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636250C-9134-F889-6043-633E300BA480}"/>
              </a:ext>
            </a:extLst>
          </p:cNvPr>
          <p:cNvCxnSpPr>
            <a:cxnSpLocks/>
          </p:cNvCxnSpPr>
          <p:nvPr/>
        </p:nvCxnSpPr>
        <p:spPr>
          <a:xfrm>
            <a:off x="4379192" y="1175207"/>
            <a:ext cx="757381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59727CE-D0E3-BEFA-827C-38DB450A734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6876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3520">
        <p:fade/>
      </p:transition>
    </mc:Choice>
    <mc:Fallback>
      <p:transition spd="med" advTm="435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B8C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6E63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6E63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nimBg="1"/>
      <p:bldP spid="28" grpId="0" uiExpand="1" build="p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67B482-54B4-7920-C175-89BBE78F65EC}"/>
              </a:ext>
            </a:extLst>
          </p:cNvPr>
          <p:cNvSpPr txBox="1"/>
          <p:nvPr/>
        </p:nvSpPr>
        <p:spPr>
          <a:xfrm>
            <a:off x="440609" y="265632"/>
            <a:ext cx="3594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A9988"/>
                </a:solidFill>
                <a:latin typeface="Frontage Condensed Outline" pitchFamily="2" charset="77"/>
              </a:rPr>
              <a:t>Institution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4BCA8F-2EFE-C6C7-D0D2-B873209E5B6A}"/>
              </a:ext>
            </a:extLst>
          </p:cNvPr>
          <p:cNvSpPr txBox="1"/>
          <p:nvPr/>
        </p:nvSpPr>
        <p:spPr>
          <a:xfrm>
            <a:off x="4318936" y="265632"/>
            <a:ext cx="3233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A9988"/>
                </a:solidFill>
                <a:latin typeface="Frontage Condensed Outline" pitchFamily="2" charset="77"/>
              </a:rPr>
              <a:t>policy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46D8E5-4EEE-CF57-475D-16CC7C6065BA}"/>
              </a:ext>
            </a:extLst>
          </p:cNvPr>
          <p:cNvSpPr txBox="1"/>
          <p:nvPr/>
        </p:nvSpPr>
        <p:spPr>
          <a:xfrm>
            <a:off x="490487" y="1410241"/>
            <a:ext cx="2801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Northeastern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22E69A-BA78-F935-1DBA-E507163F9CEC}"/>
              </a:ext>
            </a:extLst>
          </p:cNvPr>
          <p:cNvSpPr txBox="1"/>
          <p:nvPr/>
        </p:nvSpPr>
        <p:spPr>
          <a:xfrm>
            <a:off x="490487" y="3028480"/>
            <a:ext cx="2116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Tufts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B9AE60-F18C-AA0C-A8A0-9B7375A8A1BF}"/>
              </a:ext>
            </a:extLst>
          </p:cNvPr>
          <p:cNvSpPr txBox="1"/>
          <p:nvPr/>
        </p:nvSpPr>
        <p:spPr>
          <a:xfrm>
            <a:off x="490487" y="4974260"/>
            <a:ext cx="2801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Boston University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A32002-09D1-4B4A-E623-9EFFEB43C5B1}"/>
              </a:ext>
            </a:extLst>
          </p:cNvPr>
          <p:cNvSpPr txBox="1"/>
          <p:nvPr/>
        </p:nvSpPr>
        <p:spPr>
          <a:xfrm>
            <a:off x="4368814" y="1410241"/>
            <a:ext cx="7345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26 weeks of 100% paid leave for personal medical leave, and 8 weeks of 100% and 4 weeks of 80% paid family leave (</a:t>
            </a:r>
            <a:r>
              <a:rPr lang="en-US" sz="2400" b="1" dirty="0" err="1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Chernikova</a:t>
            </a:r>
            <a:r>
              <a:rPr lang="en-US" sz="2400" b="1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, 2022)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546C7B-89F0-4C19-C213-E8B906A24F0A}"/>
              </a:ext>
            </a:extLst>
          </p:cNvPr>
          <p:cNvSpPr txBox="1"/>
          <p:nvPr/>
        </p:nvSpPr>
        <p:spPr>
          <a:xfrm>
            <a:off x="4368813" y="3028480"/>
            <a:ext cx="73455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defRPr>
            </a:lvl1pPr>
          </a:lstStyle>
          <a:p>
            <a:r>
              <a:rPr lang="en-US" dirty="0"/>
              <a:t>20 weeks of medical leave and 12 weeks of family leave at Basic Leave Pay state calculated rate–using sick, vacation, and personal time to achieve 100% (Tufts University, 2022)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DE20DE-B4EB-3AFF-3250-DCA9EC9E533A}"/>
              </a:ext>
            </a:extLst>
          </p:cNvPr>
          <p:cNvSpPr txBox="1"/>
          <p:nvPr/>
        </p:nvSpPr>
        <p:spPr>
          <a:xfrm>
            <a:off x="4368814" y="4974260"/>
            <a:ext cx="7345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26 weeks of 80% paid medical leave, and 12 weeks of 80% paid family </a:t>
            </a:r>
            <a:r>
              <a:rPr lang="en-US" sz="2400" b="1" dirty="0" err="1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leave,using</a:t>
            </a:r>
            <a:r>
              <a:rPr lang="en-US" sz="2400" b="1" dirty="0">
                <a:solidFill>
                  <a:srgbClr val="D26E63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accrued sick time to achieve 100% (Boston University, 2022).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5A4380E-D7EB-391E-ED56-632D9CC6E3E9}"/>
              </a:ext>
            </a:extLst>
          </p:cNvPr>
          <p:cNvCxnSpPr>
            <a:cxnSpLocks/>
          </p:cNvCxnSpPr>
          <p:nvPr/>
        </p:nvCxnSpPr>
        <p:spPr>
          <a:xfrm>
            <a:off x="490486" y="2839441"/>
            <a:ext cx="11155680" cy="0"/>
          </a:xfrm>
          <a:prstGeom prst="line">
            <a:avLst/>
          </a:prstGeom>
          <a:ln w="28575">
            <a:solidFill>
              <a:srgbClr val="EC9B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CB619AC-2096-7A50-9160-AA2DE6548694}"/>
              </a:ext>
            </a:extLst>
          </p:cNvPr>
          <p:cNvCxnSpPr>
            <a:cxnSpLocks/>
          </p:cNvCxnSpPr>
          <p:nvPr/>
        </p:nvCxnSpPr>
        <p:spPr>
          <a:xfrm>
            <a:off x="490486" y="1225438"/>
            <a:ext cx="11155680" cy="0"/>
          </a:xfrm>
          <a:prstGeom prst="line">
            <a:avLst/>
          </a:prstGeom>
          <a:ln w="28575">
            <a:solidFill>
              <a:srgbClr val="EC9B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282AD38-54C4-76BC-8541-CA08165CF39F}"/>
              </a:ext>
            </a:extLst>
          </p:cNvPr>
          <p:cNvCxnSpPr>
            <a:cxnSpLocks/>
          </p:cNvCxnSpPr>
          <p:nvPr/>
        </p:nvCxnSpPr>
        <p:spPr>
          <a:xfrm>
            <a:off x="490486" y="4780985"/>
            <a:ext cx="11155680" cy="0"/>
          </a:xfrm>
          <a:prstGeom prst="line">
            <a:avLst/>
          </a:prstGeom>
          <a:ln w="28575">
            <a:solidFill>
              <a:srgbClr val="EC9B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28BC126-98E1-1A8F-A81F-5D949D381EE0}"/>
              </a:ext>
            </a:extLst>
          </p:cNvPr>
          <p:cNvCxnSpPr>
            <a:cxnSpLocks/>
          </p:cNvCxnSpPr>
          <p:nvPr/>
        </p:nvCxnSpPr>
        <p:spPr>
          <a:xfrm>
            <a:off x="490486" y="6354051"/>
            <a:ext cx="11155680" cy="0"/>
          </a:xfrm>
          <a:prstGeom prst="line">
            <a:avLst/>
          </a:prstGeom>
          <a:ln w="28575">
            <a:solidFill>
              <a:srgbClr val="EC9B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Audio 36">
            <a:hlinkClick r:id="" action="ppaction://media"/>
            <a:extLst>
              <a:ext uri="{FF2B5EF4-FFF2-40B4-BE49-F238E27FC236}">
                <a16:creationId xmlns:a16="http://schemas.microsoft.com/office/drawing/2014/main" id="{DC055377-E21F-D1D9-0AC8-B52FA3B36F7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9901964"/>
      </p:ext>
    </p:extLst>
  </p:cSld>
  <p:clrMapOvr>
    <a:masterClrMapping/>
  </p:clrMapOvr>
  <p:transition spd="slow" advTm="51221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8" grpId="0"/>
      <p:bldP spid="11" grpId="0"/>
      <p:bldP spid="12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99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8D462B-195E-D9C5-D43C-32A9B12BF01E}"/>
              </a:ext>
            </a:extLst>
          </p:cNvPr>
          <p:cNvSpPr/>
          <p:nvPr/>
        </p:nvSpPr>
        <p:spPr>
          <a:xfrm>
            <a:off x="0" y="0"/>
            <a:ext cx="40259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1C8B06A-2CD9-A268-7EC0-58A37DA015B6}"/>
              </a:ext>
            </a:extLst>
          </p:cNvPr>
          <p:cNvSpPr/>
          <p:nvPr/>
        </p:nvSpPr>
        <p:spPr>
          <a:xfrm>
            <a:off x="263768" y="3100628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E40C30-443D-16AF-88C8-177B3480A332}"/>
              </a:ext>
            </a:extLst>
          </p:cNvPr>
          <p:cNvSpPr txBox="1"/>
          <p:nvPr/>
        </p:nvSpPr>
        <p:spPr>
          <a:xfrm>
            <a:off x="213995" y="3152351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ABOUT KELSEY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BE5D063-6CC7-7C3E-A496-5E6C434B5474}"/>
              </a:ext>
            </a:extLst>
          </p:cNvPr>
          <p:cNvSpPr/>
          <p:nvPr/>
        </p:nvSpPr>
        <p:spPr>
          <a:xfrm>
            <a:off x="263768" y="4021052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0CC7BB-614B-6B94-5379-3AC1AD9DFFAA}"/>
              </a:ext>
            </a:extLst>
          </p:cNvPr>
          <p:cNvSpPr txBox="1"/>
          <p:nvPr/>
        </p:nvSpPr>
        <p:spPr>
          <a:xfrm>
            <a:off x="213995" y="4072775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NORTHEASTERN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5E26236-7ABF-BED9-7BC5-3195F03DCF70}"/>
              </a:ext>
            </a:extLst>
          </p:cNvPr>
          <p:cNvSpPr/>
          <p:nvPr/>
        </p:nvSpPr>
        <p:spPr>
          <a:xfrm>
            <a:off x="263768" y="4941476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D26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97012C-B026-1B19-B32E-35B320082CEB}"/>
              </a:ext>
            </a:extLst>
          </p:cNvPr>
          <p:cNvSpPr txBox="1"/>
          <p:nvPr/>
        </p:nvSpPr>
        <p:spPr>
          <a:xfrm>
            <a:off x="213995" y="4993199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PARENTAL LEAVE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B0F6D88-A162-D79F-C38A-F3A55B20F010}"/>
              </a:ext>
            </a:extLst>
          </p:cNvPr>
          <p:cNvSpPr/>
          <p:nvPr/>
        </p:nvSpPr>
        <p:spPr>
          <a:xfrm>
            <a:off x="263768" y="5861901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7623AC-A84C-7B5B-89E0-73C658EED6BF}"/>
              </a:ext>
            </a:extLst>
          </p:cNvPr>
          <p:cNvSpPr txBox="1"/>
          <p:nvPr/>
        </p:nvSpPr>
        <p:spPr>
          <a:xfrm>
            <a:off x="213995" y="5913624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LABOR UNIONS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7F0A86-05A0-F7FD-CBF2-934994E21F55}"/>
              </a:ext>
            </a:extLst>
          </p:cNvPr>
          <p:cNvSpPr txBox="1"/>
          <p:nvPr/>
        </p:nvSpPr>
        <p:spPr>
          <a:xfrm>
            <a:off x="56558" y="332281"/>
            <a:ext cx="391278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b="1" dirty="0">
                <a:solidFill>
                  <a:srgbClr val="1A9988"/>
                </a:solidFill>
                <a:latin typeface="Frontage Condensed Outline" pitchFamily="2" charset="77"/>
              </a:rPr>
              <a:t>General counsel interview with Kelsey Montgomery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D81025-57C6-4797-A9F6-4C3FACA20122}"/>
              </a:ext>
            </a:extLst>
          </p:cNvPr>
          <p:cNvSpPr txBox="1"/>
          <p:nvPr/>
        </p:nvSpPr>
        <p:spPr>
          <a:xfrm>
            <a:off x="4379192" y="1253991"/>
            <a:ext cx="72493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Montgomery had a pivotal role in the making of this policy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Only 60% of institutions had paid parental leave policies (</a:t>
            </a:r>
            <a:r>
              <a:rPr lang="en-US" sz="2400" dirty="0" err="1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Vialette</a:t>
            </a: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, 2020)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Female employee retention rates are directly tied to parental support (Harrison et al., 2022)</a:t>
            </a:r>
          </a:p>
          <a:p>
            <a:pPr marL="800100" lvl="1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Marriage and childbirth impact women more adversely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Young employees starting families often have the least amount of benefits (</a:t>
            </a:r>
            <a:r>
              <a:rPr lang="en-US" sz="2400" dirty="0" err="1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Goulden</a:t>
            </a: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et al., 2011)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E85FB5-F27C-D23A-0714-F04FB866EBF2}"/>
              </a:ext>
            </a:extLst>
          </p:cNvPr>
          <p:cNvSpPr txBox="1"/>
          <p:nvPr/>
        </p:nvSpPr>
        <p:spPr>
          <a:xfrm>
            <a:off x="4379192" y="227076"/>
            <a:ext cx="7573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Frontage Condensed Outline" pitchFamily="2" charset="77"/>
              </a:rPr>
              <a:t>Parental Leave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636250C-9134-F889-6043-633E300BA480}"/>
              </a:ext>
            </a:extLst>
          </p:cNvPr>
          <p:cNvCxnSpPr>
            <a:cxnSpLocks/>
          </p:cNvCxnSpPr>
          <p:nvPr/>
        </p:nvCxnSpPr>
        <p:spPr>
          <a:xfrm>
            <a:off x="4379192" y="1175207"/>
            <a:ext cx="757381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52898A0-1861-96BA-C0C6-DD6A165CBCD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291534"/>
      </p:ext>
    </p:extLst>
  </p:cSld>
  <p:clrMapOvr>
    <a:masterClrMapping/>
  </p:clrMapOvr>
  <p:transition spd="slow" advTm="51669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99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8D462B-195E-D9C5-D43C-32A9B12BF01E}"/>
              </a:ext>
            </a:extLst>
          </p:cNvPr>
          <p:cNvSpPr/>
          <p:nvPr/>
        </p:nvSpPr>
        <p:spPr>
          <a:xfrm>
            <a:off x="0" y="0"/>
            <a:ext cx="40259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1C8B06A-2CD9-A268-7EC0-58A37DA015B6}"/>
              </a:ext>
            </a:extLst>
          </p:cNvPr>
          <p:cNvSpPr/>
          <p:nvPr/>
        </p:nvSpPr>
        <p:spPr>
          <a:xfrm>
            <a:off x="263768" y="3100628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E40C30-443D-16AF-88C8-177B3480A332}"/>
              </a:ext>
            </a:extLst>
          </p:cNvPr>
          <p:cNvSpPr txBox="1"/>
          <p:nvPr/>
        </p:nvSpPr>
        <p:spPr>
          <a:xfrm>
            <a:off x="213995" y="3152351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ABOUT KELSEY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BE5D063-6CC7-7C3E-A496-5E6C434B5474}"/>
              </a:ext>
            </a:extLst>
          </p:cNvPr>
          <p:cNvSpPr/>
          <p:nvPr/>
        </p:nvSpPr>
        <p:spPr>
          <a:xfrm>
            <a:off x="263768" y="4021052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0CC7BB-614B-6B94-5379-3AC1AD9DFFAA}"/>
              </a:ext>
            </a:extLst>
          </p:cNvPr>
          <p:cNvSpPr txBox="1"/>
          <p:nvPr/>
        </p:nvSpPr>
        <p:spPr>
          <a:xfrm>
            <a:off x="213995" y="4072775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NORTHEASTERN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5E26236-7ABF-BED9-7BC5-3195F03DCF70}"/>
              </a:ext>
            </a:extLst>
          </p:cNvPr>
          <p:cNvSpPr/>
          <p:nvPr/>
        </p:nvSpPr>
        <p:spPr>
          <a:xfrm>
            <a:off x="263768" y="4941476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D26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97012C-B026-1B19-B32E-35B320082CEB}"/>
              </a:ext>
            </a:extLst>
          </p:cNvPr>
          <p:cNvSpPr txBox="1"/>
          <p:nvPr/>
        </p:nvSpPr>
        <p:spPr>
          <a:xfrm>
            <a:off x="213995" y="4993199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PARENTAL LEAVE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B0F6D88-A162-D79F-C38A-F3A55B20F010}"/>
              </a:ext>
            </a:extLst>
          </p:cNvPr>
          <p:cNvSpPr/>
          <p:nvPr/>
        </p:nvSpPr>
        <p:spPr>
          <a:xfrm>
            <a:off x="263768" y="5861901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7623AC-A84C-7B5B-89E0-73C658EED6BF}"/>
              </a:ext>
            </a:extLst>
          </p:cNvPr>
          <p:cNvSpPr txBox="1"/>
          <p:nvPr/>
        </p:nvSpPr>
        <p:spPr>
          <a:xfrm>
            <a:off x="213995" y="5913624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LABOR UNIONS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7F0A86-05A0-F7FD-CBF2-934994E21F55}"/>
              </a:ext>
            </a:extLst>
          </p:cNvPr>
          <p:cNvSpPr txBox="1"/>
          <p:nvPr/>
        </p:nvSpPr>
        <p:spPr>
          <a:xfrm>
            <a:off x="56558" y="332281"/>
            <a:ext cx="391278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b="1" dirty="0">
                <a:solidFill>
                  <a:srgbClr val="1A9988"/>
                </a:solidFill>
                <a:latin typeface="Frontage Condensed Outline" pitchFamily="2" charset="77"/>
              </a:rPr>
              <a:t>General counsel interview with Kelsey Montgomery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D81025-57C6-4797-A9F6-4C3FACA20122}"/>
              </a:ext>
            </a:extLst>
          </p:cNvPr>
          <p:cNvSpPr txBox="1"/>
          <p:nvPr/>
        </p:nvSpPr>
        <p:spPr>
          <a:xfrm>
            <a:off x="4379192" y="1253991"/>
            <a:ext cx="724939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More and more institutions in Boston are unionizing students and some faculty.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National Labor Relations Board (NLRB) declared students at private institutions can unionize (Ryan, 2016)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Boston College:</a:t>
            </a:r>
          </a:p>
          <a:p>
            <a:pPr marL="800100" lvl="1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2017 vote, 270 to 224 to unionize</a:t>
            </a:r>
          </a:p>
          <a:p>
            <a:pPr marL="800100" lvl="1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BC condemned unionizing, meanwhile ten institutions, including Brandeis, Harvard, and Tufts unionized (Quigley, 2018; UAW, 2018).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Boston University:</a:t>
            </a:r>
          </a:p>
          <a:p>
            <a:pPr marL="800100" lvl="1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New push for grad student union (Larkin, 2022)</a:t>
            </a:r>
          </a:p>
          <a:p>
            <a:pPr marL="800100" lvl="1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BU does not support or recognize the union (Ramos et al., 2022)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endParaRPr lang="en-US" sz="24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endParaRPr lang="en-US" sz="24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E85FB5-F27C-D23A-0714-F04FB866EBF2}"/>
              </a:ext>
            </a:extLst>
          </p:cNvPr>
          <p:cNvSpPr txBox="1"/>
          <p:nvPr/>
        </p:nvSpPr>
        <p:spPr>
          <a:xfrm>
            <a:off x="4379192" y="227076"/>
            <a:ext cx="7573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Frontage Condensed Outline" pitchFamily="2" charset="77"/>
              </a:rPr>
              <a:t>Student Labor Unions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636250C-9134-F889-6043-633E300BA480}"/>
              </a:ext>
            </a:extLst>
          </p:cNvPr>
          <p:cNvCxnSpPr>
            <a:cxnSpLocks/>
          </p:cNvCxnSpPr>
          <p:nvPr/>
        </p:nvCxnSpPr>
        <p:spPr>
          <a:xfrm>
            <a:off x="4379192" y="1175207"/>
            <a:ext cx="757381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04A39FF-557E-8334-6BFE-F91CD84FB4A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2165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2533">
        <p:fade/>
      </p:transition>
    </mc:Choice>
    <mc:Fallback>
      <p:transition spd="med" advTm="725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B8C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6E63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8" grpId="0" uiExpand="1" build="p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99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8D462B-195E-D9C5-D43C-32A9B12BF01E}"/>
              </a:ext>
            </a:extLst>
          </p:cNvPr>
          <p:cNvSpPr/>
          <p:nvPr/>
        </p:nvSpPr>
        <p:spPr>
          <a:xfrm>
            <a:off x="0" y="0"/>
            <a:ext cx="40259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1C8B06A-2CD9-A268-7EC0-58A37DA015B6}"/>
              </a:ext>
            </a:extLst>
          </p:cNvPr>
          <p:cNvSpPr/>
          <p:nvPr/>
        </p:nvSpPr>
        <p:spPr>
          <a:xfrm>
            <a:off x="263768" y="3100628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E40C30-443D-16AF-88C8-177B3480A332}"/>
              </a:ext>
            </a:extLst>
          </p:cNvPr>
          <p:cNvSpPr txBox="1"/>
          <p:nvPr/>
        </p:nvSpPr>
        <p:spPr>
          <a:xfrm>
            <a:off x="213995" y="3152351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ABOUT KELSEY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BE5D063-6CC7-7C3E-A496-5E6C434B5474}"/>
              </a:ext>
            </a:extLst>
          </p:cNvPr>
          <p:cNvSpPr/>
          <p:nvPr/>
        </p:nvSpPr>
        <p:spPr>
          <a:xfrm>
            <a:off x="263768" y="4021052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0CC7BB-614B-6B94-5379-3AC1AD9DFFAA}"/>
              </a:ext>
            </a:extLst>
          </p:cNvPr>
          <p:cNvSpPr txBox="1"/>
          <p:nvPr/>
        </p:nvSpPr>
        <p:spPr>
          <a:xfrm>
            <a:off x="213995" y="4072775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NORTHEASTERN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5E26236-7ABF-BED9-7BC5-3195F03DCF70}"/>
              </a:ext>
            </a:extLst>
          </p:cNvPr>
          <p:cNvSpPr/>
          <p:nvPr/>
        </p:nvSpPr>
        <p:spPr>
          <a:xfrm>
            <a:off x="263768" y="4941476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97012C-B026-1B19-B32E-35B320082CEB}"/>
              </a:ext>
            </a:extLst>
          </p:cNvPr>
          <p:cNvSpPr txBox="1"/>
          <p:nvPr/>
        </p:nvSpPr>
        <p:spPr>
          <a:xfrm>
            <a:off x="213995" y="4993199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PARENTAL LEAVE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B0F6D88-A162-D79F-C38A-F3A55B20F010}"/>
              </a:ext>
            </a:extLst>
          </p:cNvPr>
          <p:cNvSpPr/>
          <p:nvPr/>
        </p:nvSpPr>
        <p:spPr>
          <a:xfrm>
            <a:off x="263768" y="5861901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D26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7623AC-A84C-7B5B-89E0-73C658EED6BF}"/>
              </a:ext>
            </a:extLst>
          </p:cNvPr>
          <p:cNvSpPr txBox="1"/>
          <p:nvPr/>
        </p:nvSpPr>
        <p:spPr>
          <a:xfrm>
            <a:off x="213995" y="5913624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LABOR UNIONS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7F0A86-05A0-F7FD-CBF2-934994E21F55}"/>
              </a:ext>
            </a:extLst>
          </p:cNvPr>
          <p:cNvSpPr txBox="1"/>
          <p:nvPr/>
        </p:nvSpPr>
        <p:spPr>
          <a:xfrm>
            <a:off x="56558" y="332281"/>
            <a:ext cx="391278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b="1" dirty="0">
                <a:solidFill>
                  <a:srgbClr val="1A9988"/>
                </a:solidFill>
                <a:latin typeface="Frontage Condensed Outline" pitchFamily="2" charset="77"/>
              </a:rPr>
              <a:t>General counsel interview with Kelsey Montgomery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D81025-57C6-4797-A9F6-4C3FACA20122}"/>
              </a:ext>
            </a:extLst>
          </p:cNvPr>
          <p:cNvSpPr txBox="1"/>
          <p:nvPr/>
        </p:nvSpPr>
        <p:spPr>
          <a:xfrm>
            <a:off x="4379192" y="1253991"/>
            <a:ext cx="72493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As of 2018: </a:t>
            </a:r>
          </a:p>
          <a:p>
            <a:pPr marL="800100" lvl="1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60 campuses have unionized with Service Employees International Union (SEIU) </a:t>
            </a:r>
          </a:p>
          <a:p>
            <a:pPr marL="800100" lvl="1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Approximately 20% of postsecondary teachers are currently unionized (Edwards &amp; Tolley, 2018) 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Faculty concerns about tenure increase the interest in unionizing (Flaherty, 2022; Moody, 2022) 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Boston University:</a:t>
            </a:r>
          </a:p>
          <a:p>
            <a:pPr marL="800100" lvl="1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2016 vote of 135 to 36 to unionize</a:t>
            </a:r>
          </a:p>
          <a:p>
            <a:pPr marL="800100" lvl="1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Would join the likes of Tufts, Bentley, Brandeis, Lesley, and Northeastern (Barlow, 2016)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E85FB5-F27C-D23A-0714-F04FB866EBF2}"/>
              </a:ext>
            </a:extLst>
          </p:cNvPr>
          <p:cNvSpPr txBox="1"/>
          <p:nvPr/>
        </p:nvSpPr>
        <p:spPr>
          <a:xfrm>
            <a:off x="4379192" y="227076"/>
            <a:ext cx="7573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Frontage Condensed Outline" pitchFamily="2" charset="77"/>
              </a:rPr>
              <a:t>Faculty Labor Unions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636250C-9134-F889-6043-633E300BA480}"/>
              </a:ext>
            </a:extLst>
          </p:cNvPr>
          <p:cNvCxnSpPr>
            <a:cxnSpLocks/>
          </p:cNvCxnSpPr>
          <p:nvPr/>
        </p:nvCxnSpPr>
        <p:spPr>
          <a:xfrm>
            <a:off x="4379192" y="1175207"/>
            <a:ext cx="757381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440B052-52C0-1E4E-3BF3-A94B2405B77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6789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90">
        <p:fade/>
      </p:transition>
    </mc:Choice>
    <mc:Fallback>
      <p:transition spd="med" advTm="500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8" grpId="0" uiExpand="1" build="p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99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8D462B-195E-D9C5-D43C-32A9B12BF01E}"/>
              </a:ext>
            </a:extLst>
          </p:cNvPr>
          <p:cNvSpPr/>
          <p:nvPr/>
        </p:nvSpPr>
        <p:spPr>
          <a:xfrm>
            <a:off x="0" y="0"/>
            <a:ext cx="40259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1C8B06A-2CD9-A268-7EC0-58A37DA015B6}"/>
              </a:ext>
            </a:extLst>
          </p:cNvPr>
          <p:cNvSpPr/>
          <p:nvPr/>
        </p:nvSpPr>
        <p:spPr>
          <a:xfrm>
            <a:off x="263768" y="3100628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E40C30-443D-16AF-88C8-177B3480A332}"/>
              </a:ext>
            </a:extLst>
          </p:cNvPr>
          <p:cNvSpPr txBox="1"/>
          <p:nvPr/>
        </p:nvSpPr>
        <p:spPr>
          <a:xfrm>
            <a:off x="213995" y="3152351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ABOUT KELSEY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BE5D063-6CC7-7C3E-A496-5E6C434B5474}"/>
              </a:ext>
            </a:extLst>
          </p:cNvPr>
          <p:cNvSpPr/>
          <p:nvPr/>
        </p:nvSpPr>
        <p:spPr>
          <a:xfrm>
            <a:off x="263768" y="4021052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0CC7BB-614B-6B94-5379-3AC1AD9DFFAA}"/>
              </a:ext>
            </a:extLst>
          </p:cNvPr>
          <p:cNvSpPr txBox="1"/>
          <p:nvPr/>
        </p:nvSpPr>
        <p:spPr>
          <a:xfrm>
            <a:off x="213995" y="4072775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NORTHEASTERN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5E26236-7ABF-BED9-7BC5-3195F03DCF70}"/>
              </a:ext>
            </a:extLst>
          </p:cNvPr>
          <p:cNvSpPr/>
          <p:nvPr/>
        </p:nvSpPr>
        <p:spPr>
          <a:xfrm>
            <a:off x="263768" y="4941476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EC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97012C-B026-1B19-B32E-35B320082CEB}"/>
              </a:ext>
            </a:extLst>
          </p:cNvPr>
          <p:cNvSpPr txBox="1"/>
          <p:nvPr/>
        </p:nvSpPr>
        <p:spPr>
          <a:xfrm>
            <a:off x="213995" y="4993199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PARENTAL LEAVE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B0F6D88-A162-D79F-C38A-F3A55B20F010}"/>
              </a:ext>
            </a:extLst>
          </p:cNvPr>
          <p:cNvSpPr/>
          <p:nvPr/>
        </p:nvSpPr>
        <p:spPr>
          <a:xfrm>
            <a:off x="263768" y="5861901"/>
            <a:ext cx="3498363" cy="647700"/>
          </a:xfrm>
          <a:prstGeom prst="roundRect">
            <a:avLst>
              <a:gd name="adj" fmla="val 50000"/>
            </a:avLst>
          </a:prstGeom>
          <a:solidFill>
            <a:srgbClr val="D26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b="1" dirty="0">
              <a:latin typeface="Frontage Condensed Outline" pitchFamily="2" charset="77"/>
              <a:ea typeface="DengXian" panose="02010600030101010101" pitchFamily="2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7623AC-A84C-7B5B-89E0-73C658EED6BF}"/>
              </a:ext>
            </a:extLst>
          </p:cNvPr>
          <p:cNvSpPr txBox="1"/>
          <p:nvPr/>
        </p:nvSpPr>
        <p:spPr>
          <a:xfrm>
            <a:off x="213995" y="5913624"/>
            <a:ext cx="359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2400" b="1" dirty="0">
                <a:solidFill>
                  <a:schemeClr val="bg1"/>
                </a:solidFill>
                <a:latin typeface="Frontage Condensed Outline" pitchFamily="2" charset="77"/>
                <a:ea typeface="DengXian" panose="02010600030101010101" pitchFamily="2" charset="-122"/>
              </a:rPr>
              <a:t>LABOR UNIONS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7F0A86-05A0-F7FD-CBF2-934994E21F55}"/>
              </a:ext>
            </a:extLst>
          </p:cNvPr>
          <p:cNvSpPr txBox="1"/>
          <p:nvPr/>
        </p:nvSpPr>
        <p:spPr>
          <a:xfrm>
            <a:off x="56558" y="332281"/>
            <a:ext cx="391278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b="1" dirty="0">
                <a:solidFill>
                  <a:srgbClr val="1A9988"/>
                </a:solidFill>
                <a:latin typeface="Frontage Condensed Outline" pitchFamily="2" charset="77"/>
              </a:rPr>
              <a:t>General counsel interview with Kelsey Montgomery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D81025-57C6-4797-A9F6-4C3FACA20122}"/>
              </a:ext>
            </a:extLst>
          </p:cNvPr>
          <p:cNvSpPr txBox="1"/>
          <p:nvPr/>
        </p:nvSpPr>
        <p:spPr>
          <a:xfrm>
            <a:off x="4379192" y="1253991"/>
            <a:ext cx="72493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Montgomery declined an opinion on unions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Northeastern view unions as inhibitors to academic progress (Franko, 2019)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University operates under shared governance</a:t>
            </a:r>
          </a:p>
          <a:p>
            <a:pPr marL="800100" lvl="1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Could work well with unions (</a:t>
            </a:r>
            <a:r>
              <a:rPr lang="en-US" sz="2400" dirty="0" err="1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Bucklew</a:t>
            </a: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et al., 2012)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Non-profit and global mission suggest public focus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r>
              <a:rPr lang="en-US" sz="2400" i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NLRB v. Yeshiva University </a:t>
            </a:r>
            <a:r>
              <a:rPr lang="en-US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(Flaherty, 2019)</a:t>
            </a:r>
          </a:p>
          <a:p>
            <a:pPr marL="342900" indent="-342900">
              <a:buClr>
                <a:srgbClr val="EC9B8C"/>
              </a:buClr>
              <a:buSzPct val="100000"/>
              <a:buFont typeface="Menlo Regular" panose="020B0609030804020204" pitchFamily="49" charset="0"/>
              <a:buChar char="❉"/>
            </a:pPr>
            <a:endParaRPr lang="en-US" sz="24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E85FB5-F27C-D23A-0714-F04FB866EBF2}"/>
              </a:ext>
            </a:extLst>
          </p:cNvPr>
          <p:cNvSpPr txBox="1"/>
          <p:nvPr/>
        </p:nvSpPr>
        <p:spPr>
          <a:xfrm>
            <a:off x="4379192" y="227076"/>
            <a:ext cx="7573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Frontage Condensed Outline" pitchFamily="2" charset="77"/>
              </a:rPr>
              <a:t>Unions and northeastern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636250C-9134-F889-6043-633E300BA480}"/>
              </a:ext>
            </a:extLst>
          </p:cNvPr>
          <p:cNvCxnSpPr>
            <a:cxnSpLocks/>
          </p:cNvCxnSpPr>
          <p:nvPr/>
        </p:nvCxnSpPr>
        <p:spPr>
          <a:xfrm>
            <a:off x="4379192" y="1175207"/>
            <a:ext cx="757381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A4AE00D-896A-8525-1534-A74CCF62946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0328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2026">
        <p:fade/>
      </p:transition>
    </mc:Choice>
    <mc:Fallback>
      <p:transition spd="med" advTm="620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/>
      <p:bldP spid="28" grpId="0" uiExpand="1" build="p"/>
      <p:bldP spid="28" grpId="1" build="allAtOnce"/>
      <p:bldP spid="32" grpId="0"/>
      <p:bldP spid="3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.7|2.9|11.5|10.8|11|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13|7.8|1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9.4|4.2|2.7|6.2|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2.4|16.7|1|11.9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0.2|11.7|6|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6.2|7.7|1.8|4.3|19.2|2.3|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8|2.8|3.2|17.8|1.3|14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.4|5.8|5.5|9.3|8.6|18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4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Words>2332</Words>
  <Application>Microsoft Macintosh PowerPoint</Application>
  <PresentationFormat>Widescreen</PresentationFormat>
  <Paragraphs>137</Paragraphs>
  <Slides>10</Slides>
  <Notes>2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DengXian</vt:lpstr>
      <vt:lpstr>Arial</vt:lpstr>
      <vt:lpstr>Calibri</vt:lpstr>
      <vt:lpstr>Calibri Light</vt:lpstr>
      <vt:lpstr>Frontage Condensed Outline</vt:lpstr>
      <vt:lpstr>Menlo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Usher, Shannon</dc:creator>
  <cp:lastModifiedBy>Usher, Shannon</cp:lastModifiedBy>
  <cp:revision>5</cp:revision>
  <dcterms:created xsi:type="dcterms:W3CDTF">2022-06-28T18:13:18Z</dcterms:created>
  <dcterms:modified xsi:type="dcterms:W3CDTF">2022-11-03T03:25:55Z</dcterms:modified>
</cp:coreProperties>
</file>