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E63"/>
    <a:srgbClr val="EC9B8C"/>
    <a:srgbClr val="1A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/>
    <p:restoredTop sz="94574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84E4-93D7-5F4E-9E72-867B90B03055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071B-F2A9-E34B-B224-AA03A6BF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123B-43D6-0557-D651-7E79C8CE5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1E0C-BB2A-0CC6-ACF4-2A8D6267B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E7A4B-15A8-9C94-07A9-928B48B2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0399-AB6D-D07D-3E82-0DD7316C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C99A-200F-BA13-3287-974286F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F9AE-05BD-B050-6A65-A250A9CE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82E7C-9277-F70A-5556-31D1851D5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667A-314C-A52E-9E48-A4BC3D2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1FA9-A4D4-D7BD-5F69-996BDC52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EDDA-5768-A7CC-9172-9F6A0A4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E96C3-63CF-3EED-691D-DAFF760E4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B7F71-AEAB-4E1B-36FC-B16B4EC2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31B5-BEBA-83BD-8BA3-86BF8374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66515-2B08-94D4-7B6E-D0839CB8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746CE-175B-DAC8-9359-99302B8B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128B-DE48-726B-A2F2-670B387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2819-E225-B463-F647-0BB970DFD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589A-D2FF-2BA4-5ED2-2CE4EEF0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29B3B-9D85-B399-619C-7C34775E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8FD0-8453-01CD-6734-A2FC26AE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9B10-CAED-1C64-4B6B-665C068F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9C35-14CE-BEAB-A368-E67126DB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88BF-9957-4FD1-AFF6-C3BE6499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4E07-5192-614D-D4E3-19285E14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3DD1-090F-C3F4-ED91-A05CFC14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558D-C8D2-F606-20A5-3C2AAB3E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2A1D-1F06-6682-CA59-87308FDD7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42CE4-67A4-821E-65C9-07CE229E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15D19-F12C-24B1-B42F-0734E6E2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88278-05A3-0064-B268-752ABFDA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30506-9F9F-656F-0F60-C417C993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95D7-17A5-278F-AB01-F8BF1F9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E9607-00EA-DE6B-751A-7CC13E1E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46645-734E-4ABF-5E3D-F861A9BB1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5E773-369F-9C46-1903-59129BCF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B5E06-0D39-D42E-9DBD-22E1542E1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A9681-0555-A954-9406-77CF9B38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690F4-363E-CE18-C45B-3BBE4A0A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B0FBA-6601-F014-CA95-AC3510D9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7074-423E-F10C-8AE4-521953EB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89FB2-3942-C8BC-9C25-EA0486E6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5DCE3-3752-53ED-5BBE-FF9A9C6A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0B9D-F655-0337-308B-54DF854E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AEDA4-7CF3-5AE4-7D18-B97EFDC6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14312-7CCA-7961-A84D-EF78B1A5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AB22-3CF2-3831-9869-766F1A1E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0835-D5E1-2448-BBB6-0CD72371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2746-17EF-F5B7-2FE0-AD6A038D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B8B92-3643-150B-0D33-40FFF4C5A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2284D-AFF1-9D60-84F9-A74ED44B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5803-8E0F-95BC-5A50-2443AF01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D2B5-21F9-1917-E169-9BCF649D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EB01-402C-C530-1F43-1D3C83A9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E2558-A247-F0A8-D41D-B59A07391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F021E-CE09-714B-DADA-CC8F2A264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5709-7D6E-BEAE-8F50-3E0DA78C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E29EC-F06F-4B3C-7090-4FD31D6B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BE301-5884-7BB3-99F5-7CBDF756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3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16C1F-CE86-650A-1145-159287F6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B063E-6076-550F-E7D2-627DFCD8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36685-185A-1BD8-09CD-4BCC2D0A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2465-B709-5D45-8C58-F727F941CD54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C695-F29C-52D2-B4F4-0A47ACCD9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9045-AAD7-FF79-E11E-53643506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1B48F4-DAC5-7A01-549A-60FD37C93CFC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69C58-5C48-97E7-A5C1-BC121FA699D3}"/>
              </a:ext>
            </a:extLst>
          </p:cNvPr>
          <p:cNvSpPr txBox="1"/>
          <p:nvPr/>
        </p:nvSpPr>
        <p:spPr>
          <a:xfrm>
            <a:off x="193183" y="2425176"/>
            <a:ext cx="1180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F90D6-70BB-4898-9080-6D14C454EF74}"/>
              </a:ext>
            </a:extLst>
          </p:cNvPr>
          <p:cNvSpPr txBox="1"/>
          <p:nvPr/>
        </p:nvSpPr>
        <p:spPr>
          <a:xfrm>
            <a:off x="193183" y="3302786"/>
            <a:ext cx="1180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rontage Condensed Outline" pitchFamily="2" charset="77"/>
              </a:rPr>
              <a:t>Suggestions for improvement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B04DA16-B1BA-89ED-3542-2595EBC3F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6"/>
    </mc:Choice>
    <mc:Fallback xmlns="">
      <p:transition spd="slow" advTm="24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Courts must view statements from policies in totality and not isolation, and from the view point of a reasonable reading by a student–even if this reading contradicts other parts of the policy (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Sonoiki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Harvard University)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OSCCR websites also need to be closely examined and updated to align properly, as information differs from one page to another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timeline itself is not in question; the confusing nature of these resources is,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 notice of a report is a precedent that institutions must follow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Goss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 and that these rules need to be clear and reasonable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Vlandis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Goss, Esteban, and Jones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POLICY RECOMMENDATIONS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D85183-04DD-704E-711A-FD20422FE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31"/>
      </p:ext>
    </p:extLst>
  </p:cSld>
  <p:clrMapOvr>
    <a:masterClrMapping/>
  </p:clrMapOvr>
  <p:transition spd="slow" advTm="669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B9FC83-9D91-BA39-9176-B78335A0E383}"/>
              </a:ext>
            </a:extLst>
          </p:cNvPr>
          <p:cNvGrpSpPr/>
          <p:nvPr/>
        </p:nvGrpSpPr>
        <p:grpSpPr>
          <a:xfrm>
            <a:off x="345074" y="-29353617"/>
            <a:ext cx="11344309" cy="25129956"/>
            <a:chOff x="345074" y="-29353617"/>
            <a:chExt cx="11344309" cy="251299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55B220-74BE-F401-C27E-1E0CC8FB386F}"/>
                </a:ext>
              </a:extLst>
            </p:cNvPr>
            <p:cNvSpPr txBox="1"/>
            <p:nvPr/>
          </p:nvSpPr>
          <p:spPr>
            <a:xfrm>
              <a:off x="440609" y="-28584176"/>
              <a:ext cx="11248774" cy="2436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Austin v. University of Oregon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925 F.3d 1133 (9th Cir. 2019)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Blackwell, W. H., &amp; Blackwell, V. V. (2015). A longitudinal study of special education due process hearings in Massachusetts: Issues, representation, and student characteristics.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SAGE Open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5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(1).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/10.1177/2158244015577669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Brink, R. J. (2014, August 18).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History on display: One lawyer's musings on the Magna Carta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Massachusetts Lawyers Weekly.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masslawyersweekly.com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/reprints/history-on-display-one-lawyers-musings-on-the-magna-carta/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Brown v. Board of Education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347 US 483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1954)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Burton v. Wilmington Parking Authority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365 U.S. 715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1961)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Coveney v. President &amp; Trustees of Holy Cross College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445 N.E.2d 136 (Mass. 1983)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Cubberley, E. P. (1947).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Public education in the United States: A study and interpretation of American Education history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Houghton Mifflin Co.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Dixon v. Alabama State Board of Education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294 F.2d 150 (5th Cir. 1961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​​Doe v. Brandeis University,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177 F. Supp. 3d 561 (D. Mass. 2016)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Doe v. Trustees of Boston College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19 N.E.3d 1871 (Mass. 2019)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Encyclopædia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Britannica. (2022).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Due process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Encyclopædia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Britannica.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www.britannica.com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/topic/due-process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Esteban v. Central Missouri State College,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415 F.2d 1077 (8th Cir. 1969)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Fletcher, P. W., &amp; 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Ripps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S. R. (1977). The rights of students in higher education: A due process emphasis.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Law Library Journal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70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(3), 277–289.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Foundation for Individual Rights and Expression. (2017).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Spotlight on due process 2017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FIRE.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www.thefire.org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/research-learn/spotlight-due-process-2017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Foundation for Individual Rights and Expression. (2018).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Spotlight on due process 2018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FIRE.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www.thefire.org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/research-learn/spotlight-due-process-2018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Foundation for Individual Rights and Expression. (2019).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Due process on campus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FIRE.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www.thefire.org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/research-learn/resource-library/research-learn/due-process-campus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Goodwin, R. J. (1987). The Fifth Amendment in public schools: A rationale for its application in investigations and disciplinary proceedings.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William &amp; Mary Law Review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28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(4), 683–709.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Goss v. Lopez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419 US 565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1975)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Govan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Trustees of Boston University,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66 F.Supp.2d 74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D.Mass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1999)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Hamilton et al. v. Regents of the University of California et al.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293 U.S. 245,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1934)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Haidak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University of Massachusetts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933 F.3d 56 (1st Cir. 2019)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Hazeltine, H. D. (1917). The influence of Magna Carta on American constitutional development.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Columbia Law Review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17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(1), 1–33.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/10.2307/1110845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Hazlett, L. A. (2011). American education’s beginnings.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Forum on Public Policy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Jackson v. Metropolitan Edison Co.,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419 U.S. 345 (3rd Cir. 1974)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Jones v. Snead,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431 F.2d 1115 (8th Cir. 1970)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Kaplin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W. A., Lee, B. A., Hutchens, N. H., &amp; 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Rooksby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J. H. (2020).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Law of Higher Education, Student Version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(6th ed.). Jossey-Bass.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Meyer v. State of Nebraska,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262 US 390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1923)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Mills v. Board of Education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348 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F.Supp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866 (D.C. 1972)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University. (2022).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Code of student conduct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Office of Student Conduct and Conflict Resolution.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osccr.sites.northeastern.edu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/code-of-student-conduct/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University. (n.d.).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Frequently asked questions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Office of Student Conduct and Conflict Resolution.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osccr.sites.northeastern.edu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/frequently-asked-questions/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University. (n.d.).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Student expectations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Office of Student Conduct and Conflict Resolution.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osccr.sites.northeastern.edu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/student-expectations/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Pacella v. Tufts University School of Dental Medicine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66 F.Supp.2d 234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D.Mass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1999)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Patrickus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K. (2022). A higher education due process primer: Resolving procedural due process inconsistencies in favor of great procedural protections.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Journal of College and University Law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47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(1), 141–177.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Pierce v. Society of Sisters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268 US 510 (S.Ct.1925)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Powe v. Miles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407 F.2d 73 (2d Cir. 1968)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Rendell-Baker v. Kohn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457 U.S. 830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1982)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Schaer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Brandeis University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735 N.E.2d 373 (Mass. 2000)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Sonoiki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Harvard University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20 F.3d 1869 (1st Cir. 2022)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Stenton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D. M. (2022).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Magna Carta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Encyclopædia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Britannica.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www.britannica.com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/topic/Magna-Carta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Stephens, E. (1999). Due process and higher education: A systematic approach to fair decision making.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ERIC Digest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27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(2), 1–5.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Summerson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H. (Trans.). (2015).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1215 Magna Carta: Clause 39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The Magna Carta Project.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magnacarta.cmp.uea.ac.uk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/read/magna_carta_1215/Clause_39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U.S. Const.  amend.  V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U.S. Const.  amend.  XIV  §  1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42 U.S.C  §  1983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The U.S. National Archives and Records Administration. (2019, December 4). 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Magna Carta legacy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National Archives and Records Administration. Retrieved from https://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www.archives.gov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/exhibits/featured-documents/magna-carta/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legacy.html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 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 </a:t>
              </a: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Vlandis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Kline,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412 U.S. 441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1973)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Waugh v. Board of Trustees, etc., 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237 U.S. 589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 1915)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Wisconsin v. Yoder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406 U.S. 205 (</a:t>
              </a:r>
              <a:r>
                <a:rPr lang="en-US" sz="1800" b="0" i="0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S.Ct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., 1972)</a:t>
              </a:r>
              <a:endParaRPr lang="en-US" b="0" dirty="0">
                <a:solidFill>
                  <a:srgbClr val="D26E63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 indent="-457200" rtl="0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Woodis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v. </a:t>
              </a:r>
              <a:r>
                <a:rPr lang="en-US" sz="1800" b="0" i="1" u="none" strike="noStrike" dirty="0" err="1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Westark</a:t>
              </a:r>
              <a:r>
                <a:rPr lang="en-US" sz="1800" b="0" i="1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 Community College</a:t>
              </a:r>
              <a:r>
                <a:rPr lang="en-US" sz="1800" b="0" i="0" u="none" strike="noStrike" dirty="0">
                  <a:solidFill>
                    <a:srgbClr val="D26E63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</a:rPr>
                <a:t>, 160 F.3d 435 (8th Cir. 1998)</a:t>
              </a:r>
              <a:endPara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E86CA-EDE0-C21C-ACD4-7B45E162E622}"/>
                </a:ext>
              </a:extLst>
            </p:cNvPr>
            <p:cNvSpPr txBox="1"/>
            <p:nvPr/>
          </p:nvSpPr>
          <p:spPr>
            <a:xfrm>
              <a:off x="345074" y="-29353617"/>
              <a:ext cx="3594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A9988"/>
                  </a:solidFill>
                  <a:latin typeface="Frontage Condensed Outline" pitchFamily="2" charset="77"/>
                </a:rPr>
                <a:t>References</a:t>
              </a:r>
            </a:p>
          </p:txBody>
        </p: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E8FD0B6-C011-5396-58A5-0D1C86E39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7828"/>
      </p:ext>
    </p:extLst>
  </p:cSld>
  <p:clrMapOvr>
    <a:masterClrMapping/>
  </p:clrMapOvr>
  <p:transition spd="slow" advTm="2551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Magna Carta, 1215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Massachusetts Bay Company Charter, 1629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Massachusetts Body of Liberties, 1641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Massachusetts Charter, 1691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United States Constitution: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Fifth Amendment, 1791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Fourteenth Amendment, 1868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ORIGINS OF DUE PROCESS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CC5A7A5-F264-0532-8E74-B4F14358B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1639"/>
      </p:ext>
    </p:extLst>
  </p:cSld>
  <p:clrMapOvr>
    <a:masterClrMapping/>
  </p:clrMapOvr>
  <p:transition spd="slow" advTm="5228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Fourteenth Amendment used in rulings that desegregated public schools and afforded rights to disabled students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Brown v. Board of Education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Mills v. Board of Education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Substantive due process protects the rights of parents to direct the upbringing of their child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Meyer v. State of Nebraska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Pierce v. Society of 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Sisters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Wisconsin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Yoder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).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Procedural due process protects rights of student to public education as a property right that can only be taken away after the implementation of due process protections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Goss v. Lopez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Elementary &amp; secondary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E9BABB2C-669F-1D66-1E3E-9BA592EF5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29847"/>
      </p:ext>
    </p:extLst>
  </p:cSld>
  <p:clrMapOvr>
    <a:masterClrMapping/>
  </p:clrMapOvr>
  <p:transition spd="slow" advTm="593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B8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Higher education is not in and of itself a constitutional right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Hamilton et al. v. Regents of the University of California et al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Waugh v. Board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Higher education institutions must follow proper due process when expelling or punishing students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Dixon v. Alabama State Board of Education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Institutions have to right to enforce policies as long as they are clear and have reasonable criteria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Vlandis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Kline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Woodis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Westark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Higher Education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F9F4FD-CEDE-DF29-8E9D-275FCB24E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3743"/>
      </p:ext>
    </p:extLst>
  </p:cSld>
  <p:clrMapOvr>
    <a:masterClrMapping/>
  </p:clrMapOvr>
  <p:transition spd="slow" advTm="419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9C8B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Private and public institutions have different legal requirements to consider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Three general tests to determine if private institutions are subject to due process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Nexus: institutions are compelled by the state to take such actions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Rendell-Baker v. Kohn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Public function: if the specific action being performed by a private entity is traditionally exclusively reserved to the State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Jackson v. Metropolitan Edison Co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Symbiotic relationship: when a state has ingratiated itself so thoroughly in private affairs, their involvement is implied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Burton v. Wilmington Parking Authority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Public v. private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CD13A9-0036-C5A9-7B82-6FEAA69A3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7171"/>
      </p:ext>
    </p:extLst>
  </p:cSld>
  <p:clrMapOvr>
    <a:masterClrMapping/>
  </p:clrMapOvr>
  <p:transition spd="slow" advTm="492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Massachusetts is a long time leader in education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Students have a right to due process at institutions that have a policy outlining disciplinary procedures; however, the burden is on the student to prove in court that a policy has been breached and to establish that such a policy even exists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Govan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Trustees of Boston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An institution is not contractually bound to the terms of the student handbook and such policies can be vague in order to account for a variety of situations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Pacella v. Tufts University School of Dental Medicine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).</a:t>
            </a:r>
            <a:b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24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Massachusetts schools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35B9E24-0AD5-E738-864B-140408BEC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3165"/>
      </p:ext>
    </p:extLst>
  </p:cSld>
  <p:clrMapOvr>
    <a:masterClrMapping/>
  </p:clrMapOvr>
  <p:transition spd="slow" advTm="271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Colleges must have broad discretion in determining appropriate sanctions for violations of its policies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Coveney v. President &amp; Trustees of Holy Cross 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College)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Colleges not required to adhere to the standards of due process to the same degree as a criminal proceeding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Schaer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Brandeis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Public institutions must reflect due process in the Code of Student Conduct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Haidak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University of Massachusetts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Private institutions must give students some form of fair play including a fair and impartial process (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Doe v. Brandeis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Massachusetts schools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ACF898-9BD9-0163-F457-51A5E3FD7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6715"/>
      </p:ext>
    </p:extLst>
  </p:cSld>
  <p:clrMapOvr>
    <a:masterClrMapping/>
  </p:clrMapOvr>
  <p:transition spd="slow" advTm="640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Northeastern is a private institution and therefore held only to the standard of fair play rather than due process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Foundation for Individual Rights in Education (FIRE)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safeguards to student rights scored out of 20 points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2017: scored a 7 for general misconduct and a 6 for sexual misconduct 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2018: scored an 11 for general misconduct and a 6 for sexual misconduct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highest and lowest scores across 53 institutions were 15 and 0, and 15 and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Northeastern University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59103C-8441-C1A5-BDE6-E232FE22D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0501"/>
      </p:ext>
    </p:extLst>
  </p:cSld>
  <p:clrMapOvr>
    <a:masterClrMapping/>
  </p:clrMapOvr>
  <p:transition spd="slow" advTm="296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9C8B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DUE PROCESS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IN SCHOOLS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HIGHER 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160162" y="331549"/>
            <a:ext cx="3705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300" b="1" dirty="0">
                <a:solidFill>
                  <a:srgbClr val="1A9988"/>
                </a:solidFill>
                <a:latin typeface="Frontage Condensed Outline" pitchFamily="2" charset="77"/>
              </a:rPr>
              <a:t>Due Process &amp; Student Conduct: Suggestions for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 university may face legal action based not only on the position it takes in a matter of disputed facts, but also on how it arrives at the position (Stephens, 1999)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Changes to the Code of Student Conduct: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Add a clause regarding a unanimous vote of the Student Conduct Board for expulsion decisions, as campus policies must be clear and reasonable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Vlandis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Goss, Esteban,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Jones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Require the attendance of a Hearing Advisor, or risk violation of its own code (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Vlandis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Woodis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Esteban,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Jones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POLICY RECOMMENDATIONS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4984B40-7B1D-55ED-04EA-2E8A34C9B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9196"/>
      </p:ext>
    </p:extLst>
  </p:cSld>
  <p:clrMapOvr>
    <a:masterClrMapping/>
  </p:clrMapOvr>
  <p:transition spd="slow" advTm="1359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2206</Words>
  <Application>Microsoft Macintosh PowerPoint</Application>
  <PresentationFormat>Widescreen</PresentationFormat>
  <Paragraphs>145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Calibri</vt:lpstr>
      <vt:lpstr>Calibri Light</vt:lpstr>
      <vt:lpstr>Frontage Condensed Outline</vt:lpstr>
      <vt:lpstr>Menlo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Usher, Shannon</dc:creator>
  <cp:lastModifiedBy>Usher, Shannon</cp:lastModifiedBy>
  <cp:revision>17</cp:revision>
  <dcterms:created xsi:type="dcterms:W3CDTF">2022-06-28T18:13:18Z</dcterms:created>
  <dcterms:modified xsi:type="dcterms:W3CDTF">2022-12-13T21:01:52Z</dcterms:modified>
</cp:coreProperties>
</file>