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92" r:id="rId3"/>
    <p:sldId id="260" r:id="rId4"/>
    <p:sldId id="293" r:id="rId5"/>
    <p:sldId id="295" r:id="rId6"/>
    <p:sldId id="296" r:id="rId7"/>
    <p:sldId id="297" r:id="rId8"/>
    <p:sldId id="300" r:id="rId9"/>
    <p:sldId id="301" r:id="rId10"/>
    <p:sldId id="302" r:id="rId11"/>
    <p:sldId id="303" r:id="rId12"/>
    <p:sldId id="305" r:id="rId13"/>
    <p:sldId id="307" r:id="rId14"/>
    <p:sldId id="308" r:id="rId15"/>
    <p:sldId id="309" r:id="rId16"/>
    <p:sldId id="304" r:id="rId17"/>
    <p:sldId id="310" r:id="rId18"/>
    <p:sldId id="29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274A"/>
    <a:srgbClr val="914576"/>
    <a:srgbClr val="5B91EF"/>
    <a:srgbClr val="EDA4B1"/>
    <a:srgbClr val="57C8F1"/>
    <a:srgbClr val="FFFFFF"/>
    <a:srgbClr val="F7DFF0"/>
    <a:srgbClr val="1A9988"/>
    <a:srgbClr val="D26E63"/>
    <a:srgbClr val="EC9B8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55"/>
    <p:restoredTop sz="85903"/>
  </p:normalViewPr>
  <p:slideViewPr>
    <p:cSldViewPr snapToGrid="0" snapToObjects="1">
      <p:cViewPr>
        <p:scale>
          <a:sx n="77" d="100"/>
          <a:sy n="77" d="100"/>
        </p:scale>
        <p:origin x="2736" y="1472"/>
      </p:cViewPr>
      <p:guideLst/>
    </p:cSldViewPr>
  </p:slideViewPr>
  <p:notesTextViewPr>
    <p:cViewPr>
      <p:scale>
        <a:sx n="85" d="100"/>
        <a:sy n="8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7371E0-11AB-2441-B4B4-3B8D2BC3A0BB}" type="datetimeFigureOut">
              <a:rPr lang="en-US" smtClean="0"/>
              <a:t>3/27/2023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0DA14B-3962-0D4F-84CE-F12426299E36}" type="slidenum">
              <a:rPr lang="en-US" smtClean="0"/>
              <a:t>‹#›</a:t>
            </a:fld>
            <a:endParaRPr lang="en-US"/>
          </a:p>
        </p:txBody>
      </p:sp>
    </p:spTree>
    <p:extLst>
      <p:ext uri="{BB962C8B-B14F-4D97-AF65-F5344CB8AC3E}">
        <p14:creationId xmlns:p14="http://schemas.microsoft.com/office/powerpoint/2010/main" val="2534797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0DA14B-3962-0D4F-84CE-F12426299E36}" type="slidenum">
              <a:rPr lang="en-US" smtClean="0"/>
              <a:t>1</a:t>
            </a:fld>
            <a:endParaRPr lang="en-US"/>
          </a:p>
        </p:txBody>
      </p:sp>
    </p:spTree>
    <p:extLst>
      <p:ext uri="{BB962C8B-B14F-4D97-AF65-F5344CB8AC3E}">
        <p14:creationId xmlns:p14="http://schemas.microsoft.com/office/powerpoint/2010/main" val="1268380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u="none" strike="noStrike" dirty="0">
                <a:solidFill>
                  <a:srgbClr val="000000"/>
                </a:solidFill>
                <a:effectLst/>
                <a:latin typeface="Calibri" panose="020F0502020204030204" pitchFamily="34" charset="0"/>
              </a:rPr>
              <a:t>In estimating the budget for this proposal, we first needed to get an estimate on the population size. Data related to TGNC populations at Northeastern is difficult to come by, as it is not reported as a part of the Integrated Postsecondary Education Data System (IPEDS) nor on </a:t>
            </a:r>
            <a:r>
              <a:rPr lang="en-US" sz="1800" b="0" i="0" u="none" strike="noStrike" dirty="0" err="1">
                <a:solidFill>
                  <a:srgbClr val="000000"/>
                </a:solidFill>
                <a:effectLst/>
                <a:latin typeface="Calibri" panose="020F0502020204030204" pitchFamily="34" charset="0"/>
              </a:rPr>
              <a:t>Northeastern’s</a:t>
            </a:r>
            <a:r>
              <a:rPr lang="en-US" sz="1800" b="0" i="0" u="none" strike="noStrike" dirty="0">
                <a:solidFill>
                  <a:srgbClr val="000000"/>
                </a:solidFill>
                <a:effectLst/>
                <a:latin typeface="Calibri" panose="020F0502020204030204" pitchFamily="34" charset="0"/>
              </a:rPr>
              <a:t> websites. To accomplish this estimation, several data points were utilized across multiple studies and sources.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0" i="0" dirty="0">
                <a:solidFill>
                  <a:srgbClr val="444444"/>
                </a:solidFill>
                <a:effectLst/>
                <a:latin typeface="Calibri" panose="020F0502020204030204" pitchFamily="34" charset="0"/>
              </a:rPr>
              <a:t>​</a:t>
            </a:r>
          </a:p>
          <a:p>
            <a:pPr algn="l" rtl="0" fontAlgn="base"/>
            <a:r>
              <a:rPr lang="en-US" sz="1800" b="0" i="0" dirty="0">
                <a:solidFill>
                  <a:srgbClr val="444444"/>
                </a:solidFill>
                <a:effectLst/>
                <a:latin typeface="Calibri" panose="020F0502020204030204" pitchFamily="34" charset="0"/>
              </a:rPr>
              <a:t>Then we considered what resources require funding to establish and maintain both programs.</a:t>
            </a:r>
          </a:p>
          <a:p>
            <a:pPr algn="l" rtl="0" fontAlgn="base"/>
            <a:endParaRPr lang="en-US" sz="1800" b="0" i="0" dirty="0">
              <a:solidFill>
                <a:srgbClr val="444444"/>
              </a:solidFill>
              <a:effectLst/>
              <a:latin typeface="Calibri" panose="020F0502020204030204" pitchFamily="34" charset="0"/>
            </a:endParaRPr>
          </a:p>
          <a:p>
            <a:pPr algn="l" rtl="0" fontAlgn="base"/>
            <a:r>
              <a:rPr lang="en-US" sz="1800" b="0" i="0" dirty="0">
                <a:solidFill>
                  <a:srgbClr val="444444"/>
                </a:solidFill>
                <a:effectLst/>
                <a:latin typeface="Calibri" panose="020F0502020204030204" pitchFamily="34" charset="0"/>
              </a:rPr>
              <a:t>We also considered funding opportunities internal and external to the university.</a:t>
            </a: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BA0DA14B-3962-0D4F-84CE-F12426299E36}" type="slidenum">
              <a:rPr lang="en-US" smtClean="0"/>
              <a:t>11</a:t>
            </a:fld>
            <a:endParaRPr lang="en-US"/>
          </a:p>
        </p:txBody>
      </p:sp>
    </p:spTree>
    <p:extLst>
      <p:ext uri="{BB962C8B-B14F-4D97-AF65-F5344CB8AC3E}">
        <p14:creationId xmlns:p14="http://schemas.microsoft.com/office/powerpoint/2010/main" val="26537805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u="none" strike="noStrike" dirty="0">
                <a:solidFill>
                  <a:srgbClr val="000000"/>
                </a:solidFill>
                <a:effectLst/>
                <a:latin typeface="Calibri" panose="020F0502020204030204" pitchFamily="34" charset="0"/>
              </a:rPr>
              <a:t>This slide represents a collection of different estimates of transgender and gender nonconforming (TGNC) populations in the United States. </a:t>
            </a:r>
          </a:p>
          <a:p>
            <a:pPr algn="l" rtl="0" fontAlgn="base"/>
            <a:endParaRPr lang="en-US" sz="1800" b="0" i="0" u="none" strike="noStrike" dirty="0">
              <a:solidFill>
                <a:srgbClr val="000000"/>
              </a:solidFill>
              <a:effectLst/>
              <a:latin typeface="Calibri" panose="020F0502020204030204" pitchFamily="34" charset="0"/>
            </a:endParaRPr>
          </a:p>
          <a:p>
            <a:pPr algn="l" rtl="0" fontAlgn="base"/>
            <a:r>
              <a:rPr lang="en-US" sz="1800" b="0" i="0" u="none" strike="noStrike" dirty="0" err="1">
                <a:solidFill>
                  <a:srgbClr val="000000"/>
                </a:solidFill>
                <a:effectLst/>
                <a:latin typeface="Calibri" panose="020F0502020204030204" pitchFamily="34" charset="0"/>
              </a:rPr>
              <a:t>Meerwijk</a:t>
            </a:r>
            <a:r>
              <a:rPr lang="en-US" sz="1800" b="0" i="0" u="none" strike="noStrike" dirty="0">
                <a:solidFill>
                  <a:srgbClr val="000000"/>
                </a:solidFill>
                <a:effectLst/>
                <a:latin typeface="Calibri" panose="020F0502020204030204" pitchFamily="34" charset="0"/>
              </a:rPr>
              <a:t> &amp; </a:t>
            </a:r>
            <a:r>
              <a:rPr lang="en-US" sz="1800" b="0" i="0" u="none" strike="noStrike" dirty="0" err="1">
                <a:solidFill>
                  <a:srgbClr val="000000"/>
                </a:solidFill>
                <a:effectLst/>
                <a:latin typeface="Calibri" panose="020F0502020204030204" pitchFamily="34" charset="0"/>
              </a:rPr>
              <a:t>Sevelius</a:t>
            </a:r>
            <a:r>
              <a:rPr lang="en-US" sz="1800" b="0" i="0" u="none" strike="noStrike" dirty="0">
                <a:solidFill>
                  <a:srgbClr val="000000"/>
                </a:solidFill>
                <a:effectLst/>
                <a:latin typeface="Calibri" panose="020F0502020204030204" pitchFamily="34" charset="0"/>
              </a:rPr>
              <a:t> (2017) and the Williams Institute (2016; 2017) analyzed multiple population models using different methodology to estimate the transgender population. </a:t>
            </a:r>
          </a:p>
          <a:p>
            <a:pPr algn="l" rtl="0" fontAlgn="base"/>
            <a:endParaRPr lang="en-US" sz="1800" b="0" i="0" u="none" strike="noStrike" dirty="0">
              <a:solidFill>
                <a:srgbClr val="000000"/>
              </a:solidFill>
              <a:effectLst/>
              <a:latin typeface="Calibri" panose="020F0502020204030204" pitchFamily="34" charset="0"/>
            </a:endParaRPr>
          </a:p>
          <a:p>
            <a:pPr algn="l" rtl="0" fontAlgn="base"/>
            <a:r>
              <a:rPr lang="en-US" sz="1800" b="0" i="0" u="none" strike="noStrike" dirty="0">
                <a:solidFill>
                  <a:srgbClr val="000000"/>
                </a:solidFill>
                <a:effectLst/>
                <a:latin typeface="Calibri" panose="020F0502020204030204" pitchFamily="34" charset="0"/>
              </a:rPr>
              <a:t>Census data (Anderson et al.) comes from a 2021 Household Pulse Survey (HPS) pooled over the period of July 21 to September 13; the HPS asks questions about sex at birth, current gender identity, and sexual orientation - and information listed here represents the bureau’s analysis of answers to those three questions.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0" i="0" u="none" strike="noStrike" dirty="0">
                <a:solidFill>
                  <a:srgbClr val="000000"/>
                </a:solidFill>
                <a:effectLst/>
                <a:latin typeface="Calibri" panose="020F0502020204030204" pitchFamily="34" charset="0"/>
              </a:rPr>
              <a:t>Data from Northeastern reflects only respondents who declined to provide a gender on a binary scale. It is likely that this number is incorrect. Furthermore, the data did not differentiate between transgender and cisgender for questions related to gender. </a:t>
            </a:r>
          </a:p>
          <a:p>
            <a:pPr algn="l" rtl="0" fontAlgn="base"/>
            <a:endParaRPr lang="en-US" sz="1800" b="0" i="0" u="none" strike="noStrike" dirty="0">
              <a:solidFill>
                <a:srgbClr val="000000"/>
              </a:solidFill>
              <a:effectLst/>
              <a:latin typeface="Calibri" panose="020F0502020204030204" pitchFamily="34" charset="0"/>
            </a:endParaRPr>
          </a:p>
          <a:p>
            <a:pPr algn="l" rtl="0" fontAlgn="base"/>
            <a:r>
              <a:rPr lang="en-US" sz="1800" b="0" i="0" u="none" strike="noStrike" dirty="0">
                <a:solidFill>
                  <a:srgbClr val="000000"/>
                </a:solidFill>
                <a:effectLst/>
                <a:latin typeface="Calibri" panose="020F0502020204030204" pitchFamily="34" charset="0"/>
              </a:rPr>
              <a:t>Using the information gathered from these external sources and government data, </a:t>
            </a:r>
            <a:r>
              <a:rPr lang="en-US" sz="1800" dirty="0"/>
              <a:t>in combination with the knowledge that a greater portion of college students are identifying as TGNC</a:t>
            </a:r>
            <a:r>
              <a:rPr lang="en-US" sz="1800" b="0" i="0" u="none" strike="noStrike" dirty="0">
                <a:solidFill>
                  <a:srgbClr val="000000"/>
                </a:solidFill>
                <a:effectLst/>
                <a:latin typeface="Calibri" panose="020F0502020204030204" pitchFamily="34" charset="0"/>
              </a:rPr>
              <a:t>, this is our initial estimate as to the TGNC population at Northeastern. This does not account for differences in region and culture, nor does it consider that not every TGNC person is out and willing to indicate their gender in such surveys.</a:t>
            </a:r>
            <a:endParaRPr lang="en-US" b="0" i="0" dirty="0">
              <a:solidFill>
                <a:srgbClr val="444444"/>
              </a:solidFill>
              <a:effectLst/>
              <a:latin typeface="Calibri" panose="020F0502020204030204" pitchFamily="34" charset="0"/>
            </a:endParaRPr>
          </a:p>
        </p:txBody>
      </p:sp>
      <p:sp>
        <p:nvSpPr>
          <p:cNvPr id="4" name="Slide Number Placeholder 3"/>
          <p:cNvSpPr>
            <a:spLocks noGrp="1"/>
          </p:cNvSpPr>
          <p:nvPr>
            <p:ph type="sldNum" sz="quarter" idx="5"/>
          </p:nvPr>
        </p:nvSpPr>
        <p:spPr/>
        <p:txBody>
          <a:bodyPr/>
          <a:lstStyle/>
          <a:p>
            <a:fld id="{BA0DA14B-3962-0D4F-84CE-F12426299E36}" type="slidenum">
              <a:rPr lang="en-US" smtClean="0"/>
              <a:t>12</a:t>
            </a:fld>
            <a:endParaRPr lang="en-US"/>
          </a:p>
        </p:txBody>
      </p:sp>
    </p:spTree>
    <p:extLst>
      <p:ext uri="{BB962C8B-B14F-4D97-AF65-F5344CB8AC3E}">
        <p14:creationId xmlns:p14="http://schemas.microsoft.com/office/powerpoint/2010/main" val="36346381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1800" b="0" i="0" dirty="0">
                <a:solidFill>
                  <a:srgbClr val="444444"/>
                </a:solidFill>
                <a:effectLst/>
                <a:latin typeface="Calibri" panose="020F0502020204030204" pitchFamily="34" charset="0"/>
              </a:rPr>
              <a:t>​</a:t>
            </a:r>
            <a:r>
              <a:rPr lang="en-US" sz="1800" b="0" i="0" u="none" strike="noStrike" dirty="0">
                <a:solidFill>
                  <a:srgbClr val="000000"/>
                </a:solidFill>
                <a:effectLst/>
                <a:latin typeface="Calibri" panose="020F0502020204030204" pitchFamily="34" charset="0"/>
              </a:rPr>
              <a:t>We then used this model and applied it to the Northeastern Undergraduate student population, as reported in </a:t>
            </a:r>
            <a:r>
              <a:rPr lang="en-US" sz="1800" b="0" i="1" u="none" strike="noStrike" dirty="0">
                <a:solidFill>
                  <a:srgbClr val="000000"/>
                </a:solidFill>
                <a:effectLst/>
                <a:latin typeface="Calibri" panose="020F0502020204030204" pitchFamily="34" charset="0"/>
              </a:rPr>
              <a:t>Facts and Figures</a:t>
            </a:r>
            <a:r>
              <a:rPr lang="en-US" sz="1800" b="0" i="0" u="none" strike="noStrike" dirty="0">
                <a:solidFill>
                  <a:srgbClr val="000000"/>
                </a:solidFill>
                <a:effectLst/>
                <a:latin typeface="Calibri" panose="020F0502020204030204" pitchFamily="34" charset="0"/>
              </a:rPr>
              <a:t> annually (Northeastern University, 2021a). These numbers were calculated by multiplying the overall population of each college by the percentages from our model </a:t>
            </a:r>
            <a:r>
              <a:rPr lang="en-US" sz="1800" b="0" i="0" u="none" strike="noStrike" dirty="0" err="1">
                <a:solidFill>
                  <a:srgbClr val="000000"/>
                </a:solidFill>
                <a:effectLst/>
                <a:latin typeface="Calibri" panose="020F0502020204030204" pitchFamily="34" charset="0"/>
              </a:rPr>
              <a:t>orounding</a:t>
            </a:r>
            <a:r>
              <a:rPr lang="en-US" sz="1800" b="0" i="0" u="none" strike="noStrike" dirty="0">
                <a:solidFill>
                  <a:srgbClr val="000000"/>
                </a:solidFill>
                <a:effectLst/>
                <a:latin typeface="Calibri" panose="020F0502020204030204" pitchFamily="34" charset="0"/>
              </a:rPr>
              <a:t> up (since were working with people, not hypotheticals). As a result, the total number is lightly higher than the previous slide; the new overall university total is reflected in the adjusted model line. While we have data on the population across the whole institution, for the purposes of this presentation we are displaying only colleges that focus on STEM fields: the </a:t>
            </a:r>
            <a:r>
              <a:rPr lang="en-US" sz="1800" b="0" i="0" u="none" strike="noStrike" dirty="0" err="1">
                <a:solidFill>
                  <a:srgbClr val="000000"/>
                </a:solidFill>
                <a:effectLst/>
                <a:latin typeface="Calibri" panose="020F0502020204030204" pitchFamily="34" charset="0"/>
              </a:rPr>
              <a:t>Bouvé</a:t>
            </a:r>
            <a:r>
              <a:rPr lang="en-US" sz="1800" b="0" i="0" u="none" strike="noStrike" dirty="0">
                <a:solidFill>
                  <a:srgbClr val="000000"/>
                </a:solidFill>
                <a:effectLst/>
                <a:latin typeface="Calibri" panose="020F0502020204030204" pitchFamily="34" charset="0"/>
              </a:rPr>
              <a:t> College of Health Sciences, the College of Engineering, the Khoury College of Computer Sciences, and the College of Science.  </a:t>
            </a:r>
            <a:r>
              <a:rPr lang="en-US" sz="1800" b="0" i="0" dirty="0">
                <a:solidFill>
                  <a:srgbClr val="444444"/>
                </a:solidFill>
                <a:effectLst/>
                <a:latin typeface="Calibri" panose="020F0502020204030204" pitchFamily="34" charset="0"/>
              </a:rPr>
              <a:t>​</a:t>
            </a:r>
          </a:p>
          <a:p>
            <a:pPr algn="l" rtl="0" fontAlgn="base"/>
            <a:endParaRPr lang="en-US" sz="1800" b="0" i="0" u="none" strike="noStrike" dirty="0">
              <a:solidFill>
                <a:srgbClr val="000000"/>
              </a:solidFill>
              <a:effectLst/>
              <a:latin typeface="Calibri" panose="020F0502020204030204" pitchFamily="34" charset="0"/>
            </a:endParaRPr>
          </a:p>
          <a:p>
            <a:pPr algn="l" rtl="0" fontAlgn="base"/>
            <a:r>
              <a:rPr lang="en-US" sz="1800" b="0" i="0" u="none" strike="noStrike" dirty="0">
                <a:solidFill>
                  <a:srgbClr val="000000"/>
                </a:solidFill>
                <a:effectLst/>
                <a:latin typeface="Calibri" panose="020F0502020204030204" pitchFamily="34" charset="0"/>
              </a:rPr>
              <a:t>This model also does not consider if some fields of study have a higher or lower than average population of TGNC students; it applies the same percentage calculation across all colleges. According to the LGBTQA resource center, </a:t>
            </a:r>
            <a:r>
              <a:rPr lang="en-US" sz="1800" b="0" i="0" u="none" strike="noStrike" dirty="0" err="1">
                <a:solidFill>
                  <a:srgbClr val="000000"/>
                </a:solidFill>
                <a:effectLst/>
                <a:latin typeface="Calibri" panose="020F0502020204030204" pitchFamily="34" charset="0"/>
              </a:rPr>
              <a:t>oSTEM</a:t>
            </a:r>
            <a:r>
              <a:rPr lang="en-US" sz="1800" b="0" i="0" u="none" strike="noStrike" dirty="0">
                <a:solidFill>
                  <a:srgbClr val="000000"/>
                </a:solidFill>
                <a:effectLst/>
                <a:latin typeface="Calibri" panose="020F0502020204030204" pitchFamily="34" charset="0"/>
              </a:rPr>
              <a:t> (or Out in STEM) weekly affinity group meetings have 5-10 students, and 10-15 for larger events (K. </a:t>
            </a:r>
            <a:r>
              <a:rPr lang="en-US" sz="1800" b="0" i="0" u="none" strike="noStrike" dirty="0" err="1">
                <a:solidFill>
                  <a:srgbClr val="000000"/>
                </a:solidFill>
                <a:effectLst/>
                <a:latin typeface="Calibri" panose="020F0502020204030204" pitchFamily="34" charset="0"/>
              </a:rPr>
              <a:t>Vetiac</a:t>
            </a:r>
            <a:r>
              <a:rPr lang="en-US" sz="1800" b="0" i="0" u="none" strike="noStrike" dirty="0">
                <a:solidFill>
                  <a:srgbClr val="000000"/>
                </a:solidFill>
                <a:effectLst/>
                <a:latin typeface="Calibri" panose="020F0502020204030204" pitchFamily="34" charset="0"/>
              </a:rPr>
              <a:t>, personal communication, February 23, 2023). Obviously, this number is significantly smaller than our suggested model. Therefore, in this initial proposal a pilot program of five mentors with five mentees each (25 total) is suggested, with room for future growth.</a:t>
            </a:r>
            <a:endParaRPr lang="en-US" b="0" i="0" dirty="0">
              <a:solidFill>
                <a:srgbClr val="444444"/>
              </a:solidFill>
              <a:effectLst/>
              <a:latin typeface="Calibri" panose="020F0502020204030204" pitchFamily="34" charset="0"/>
            </a:endParaRPr>
          </a:p>
        </p:txBody>
      </p:sp>
      <p:sp>
        <p:nvSpPr>
          <p:cNvPr id="4" name="Slide Number Placeholder 3"/>
          <p:cNvSpPr>
            <a:spLocks noGrp="1"/>
          </p:cNvSpPr>
          <p:nvPr>
            <p:ph type="sldNum" sz="quarter" idx="5"/>
          </p:nvPr>
        </p:nvSpPr>
        <p:spPr/>
        <p:txBody>
          <a:bodyPr/>
          <a:lstStyle/>
          <a:p>
            <a:fld id="{BA0DA14B-3962-0D4F-84CE-F12426299E36}" type="slidenum">
              <a:rPr lang="en-US" smtClean="0"/>
              <a:t>13</a:t>
            </a:fld>
            <a:endParaRPr lang="en-US"/>
          </a:p>
        </p:txBody>
      </p:sp>
    </p:spTree>
    <p:extLst>
      <p:ext uri="{BB962C8B-B14F-4D97-AF65-F5344CB8AC3E}">
        <p14:creationId xmlns:p14="http://schemas.microsoft.com/office/powerpoint/2010/main" val="16599239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b="0" i="0" dirty="0">
                <a:solidFill>
                  <a:srgbClr val="444444"/>
                </a:solidFill>
                <a:effectLst/>
                <a:latin typeface="Calibri" panose="020F0502020204030204" pitchFamily="34" charset="0"/>
              </a:rPr>
              <a:t>For the purposes of calculating operating costs, </a:t>
            </a:r>
            <a:r>
              <a:rPr lang="en-US" b="0" i="0" dirty="0">
                <a:solidFill>
                  <a:srgbClr val="000000"/>
                </a:solidFill>
                <a:effectLst/>
                <a:latin typeface="Calibri" panose="020F0502020204030204" pitchFamily="34" charset="0"/>
              </a:rPr>
              <a:t>a year consists of eight (8) months, four (4) in each Fall and Spring semester. </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b="0" i="0" dirty="0">
              <a:solidFill>
                <a:srgbClr val="000000"/>
              </a:solidFill>
              <a:effectLst/>
              <a:latin typeface="Calibri" panose="020F0502020204030204" pitchFamily="34" charset="0"/>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US" b="0" i="0" dirty="0">
                <a:solidFill>
                  <a:srgbClr val="444444"/>
                </a:solidFill>
                <a:effectLst/>
                <a:latin typeface="Calibri" panose="020F0502020204030204" pitchFamily="34" charset="0"/>
              </a:rPr>
              <a:t>To establish a budget and project operating costs, we first calculated how many hours mentors would work. Mentors should be meeting with each mentee for up to two hours in one month. Additionally, mentors are expected to participate in a monthly staff meeting for another two hours. To ensure mentees feel a sense of belonging, mentors should invite their mentees to one event on campus every month  we allotted that another two hours. This totals 14 hours a month. If mentors are paid minimum wage, $15/hour, this proposal would mean paying each mentor $210 a month, or $1680 a year. With five mentors, this totals $8400 per year.</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b="0" i="0" dirty="0">
              <a:solidFill>
                <a:srgbClr val="000000"/>
              </a:solidFill>
              <a:effectLst/>
              <a:latin typeface="Calibri" panose="020F0502020204030204" pitchFamily="34" charset="0"/>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US" b="0" i="0" dirty="0">
                <a:solidFill>
                  <a:srgbClr val="000000"/>
                </a:solidFill>
                <a:effectLst/>
                <a:latin typeface="Calibri" panose="020F0502020204030204" pitchFamily="34" charset="0"/>
              </a:rPr>
              <a:t>Additional funds are required to maintain the QR code; this particular software allows analytics like number of scans or tracking peak times. Food should be provided for meetings, and a general supply budget is also allocated for.  A 10% discretionary fund can be used to make up for any potential differences in hours, supplies, food, or other unexpected costs. </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b="0" i="0" dirty="0">
              <a:solidFill>
                <a:srgbClr val="000000"/>
              </a:solidFill>
              <a:effectLst/>
              <a:latin typeface="Calibri" panose="020F0502020204030204" pitchFamily="34" charset="0"/>
            </a:endParaRPr>
          </a:p>
          <a:p>
            <a:pPr algn="l" rtl="0" fontAlgn="base"/>
            <a:r>
              <a:rPr lang="en-US" sz="1200" b="0" i="0" u="none" strike="noStrike" dirty="0">
                <a:solidFill>
                  <a:srgbClr val="000000"/>
                </a:solidFill>
                <a:effectLst/>
                <a:latin typeface="Calibri" panose="020F0502020204030204" pitchFamily="34" charset="0"/>
              </a:rPr>
              <a:t>The total cost of this program as proposed is $10,967 dollars a year. This is around $439 per mentee in the program, or $96 dollars per TGNC STEM student based on our model.</a:t>
            </a:r>
          </a:p>
          <a:p>
            <a:pPr algn="l" rtl="0" fontAlgn="base"/>
            <a:endParaRPr lang="en-US" sz="1200" b="0" i="0" u="none" strike="noStrike" dirty="0">
              <a:solidFill>
                <a:srgbClr val="000000"/>
              </a:solidFill>
              <a:effectLst/>
              <a:latin typeface="Calibri" panose="020F0502020204030204" pitchFamily="34" charset="0"/>
            </a:endParaRPr>
          </a:p>
        </p:txBody>
      </p:sp>
      <p:sp>
        <p:nvSpPr>
          <p:cNvPr id="4" name="Slide Number Placeholder 3"/>
          <p:cNvSpPr>
            <a:spLocks noGrp="1"/>
          </p:cNvSpPr>
          <p:nvPr>
            <p:ph type="sldNum" sz="quarter" idx="5"/>
          </p:nvPr>
        </p:nvSpPr>
        <p:spPr/>
        <p:txBody>
          <a:bodyPr/>
          <a:lstStyle/>
          <a:p>
            <a:fld id="{BA0DA14B-3962-0D4F-84CE-F12426299E36}" type="slidenum">
              <a:rPr lang="en-US" smtClean="0"/>
              <a:t>14</a:t>
            </a:fld>
            <a:endParaRPr lang="en-US"/>
          </a:p>
        </p:txBody>
      </p:sp>
    </p:spTree>
    <p:extLst>
      <p:ext uri="{BB962C8B-B14F-4D97-AF65-F5344CB8AC3E}">
        <p14:creationId xmlns:p14="http://schemas.microsoft.com/office/powerpoint/2010/main" val="8060021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u="none" strike="noStrike" dirty="0">
                <a:solidFill>
                  <a:srgbClr val="000000"/>
                </a:solidFill>
                <a:effectLst/>
                <a:latin typeface="Calibri" panose="020F0502020204030204" pitchFamily="34" charset="0"/>
              </a:rPr>
              <a:t>In order to fund this program, an internal funding source can be gathered from support of the STEM college offices. If split evenly across the four colleges with STEM fields, it would cost each college $2742. Alternatively, colleges and/or individual departments could contribute funds based on the number of mentees housed in each program. Current program costs estimate $439; departments can currently assist students for </a:t>
            </a:r>
            <a:r>
              <a:rPr lang="en-US" sz="1800" b="0" i="0" u="none" strike="noStrike" dirty="0" err="1">
                <a:solidFill>
                  <a:srgbClr val="000000"/>
                </a:solidFill>
                <a:effectLst/>
                <a:latin typeface="Calibri" panose="020F0502020204030204" pitchFamily="34" charset="0"/>
              </a:rPr>
              <a:t>travek</a:t>
            </a:r>
            <a:r>
              <a:rPr lang="en-US" sz="1800" b="0" i="0" u="none" strike="noStrike" dirty="0">
                <a:solidFill>
                  <a:srgbClr val="000000"/>
                </a:solidFill>
                <a:effectLst/>
                <a:latin typeface="Calibri" panose="020F0502020204030204" pitchFamily="34" charset="0"/>
              </a:rPr>
              <a:t> grants for external conferences around $500, so this isn’t out of the realm of possibility.</a:t>
            </a:r>
          </a:p>
          <a:p>
            <a:pPr algn="l" rtl="0" fontAlgn="base"/>
            <a:endParaRPr lang="en-US" sz="1800" b="0" i="0" u="none" strike="noStrike" dirty="0">
              <a:solidFill>
                <a:srgbClr val="000000"/>
              </a:solidFill>
              <a:effectLst/>
              <a:latin typeface="Calibri" panose="020F0502020204030204" pitchFamily="34" charset="0"/>
            </a:endParaRPr>
          </a:p>
          <a:p>
            <a:pPr algn="l" rtl="0" fontAlgn="base"/>
            <a:r>
              <a:rPr lang="en-US" sz="1800" b="0" i="0" u="none" strike="noStrike" dirty="0">
                <a:solidFill>
                  <a:srgbClr val="000000"/>
                </a:solidFill>
                <a:effectLst/>
                <a:latin typeface="Calibri" panose="020F0502020204030204" pitchFamily="34" charset="0"/>
              </a:rPr>
              <a:t>Further additional funding could come in the form of research or program grants offered by Northeastern. One example comes in the form of the CSSH Multigenerational Research Grant: the goal of this grant is to engage and support the “development of multi-generational research teams that engage faculty, graduate and undergraduate students to advance faculty research” (CSSH, 2020). However, this would necessitate that faculty take this on as a research project. </a:t>
            </a:r>
            <a:r>
              <a:rPr lang="en-US" sz="1800" b="0" i="0" dirty="0">
                <a:solidFill>
                  <a:srgbClr val="444444"/>
                </a:solidFill>
                <a:effectLst/>
                <a:latin typeface="Calibri" panose="020F0502020204030204" pitchFamily="34" charset="0"/>
              </a:rPr>
              <a:t>​</a:t>
            </a:r>
          </a:p>
          <a:p>
            <a:pPr algn="l" rtl="0" fontAlgn="base"/>
            <a:r>
              <a:rPr lang="en-US" sz="1800" b="0" i="0" dirty="0">
                <a:solidFill>
                  <a:srgbClr val="444444"/>
                </a:solidFill>
                <a:effectLst/>
                <a:latin typeface="Calibri" panose="020F0502020204030204" pitchFamily="34" charset="0"/>
              </a:rPr>
              <a:t>​</a:t>
            </a:r>
          </a:p>
          <a:p>
            <a:pPr algn="l" rtl="0" fontAlgn="base"/>
            <a:r>
              <a:rPr lang="en-US" sz="1800" b="0" i="0" u="none" strike="noStrike" dirty="0">
                <a:solidFill>
                  <a:srgbClr val="000000"/>
                </a:solidFill>
                <a:effectLst/>
                <a:latin typeface="Calibri" panose="020F0502020204030204" pitchFamily="34" charset="0"/>
              </a:rPr>
              <a:t>External funding is also a potential method to assist in the funding of this program. As an example, </a:t>
            </a:r>
            <a:r>
              <a:rPr lang="en-US" sz="1800" b="0" i="0" u="none" strike="noStrike" dirty="0" err="1">
                <a:solidFill>
                  <a:srgbClr val="000000"/>
                </a:solidFill>
                <a:effectLst/>
                <a:latin typeface="Calibri" panose="020F0502020204030204" pitchFamily="34" charset="0"/>
              </a:rPr>
              <a:t>MassBay</a:t>
            </a:r>
            <a:r>
              <a:rPr lang="en-US" sz="1800" b="0" i="0" u="none" strike="noStrike" dirty="0">
                <a:solidFill>
                  <a:srgbClr val="000000"/>
                </a:solidFill>
                <a:effectLst/>
                <a:latin typeface="Calibri" panose="020F0502020204030204" pitchFamily="34" charset="0"/>
              </a:rPr>
              <a:t> Community College operates a STEM mentor program that connects students with professionals in the field. It has corporate sponsorships from a variety of partners, including Sanofi, ABI-LAB, MathWorks, and STEM Starter Academy (</a:t>
            </a:r>
            <a:r>
              <a:rPr lang="en-US" sz="1800" b="0" i="0" u="none" strike="noStrike" dirty="0" err="1">
                <a:solidFill>
                  <a:srgbClr val="000000"/>
                </a:solidFill>
                <a:effectLst/>
                <a:latin typeface="Calibri" panose="020F0502020204030204" pitchFamily="34" charset="0"/>
              </a:rPr>
              <a:t>MassBay</a:t>
            </a:r>
            <a:r>
              <a:rPr lang="en-US" sz="1800" b="0" i="0" u="none" strike="noStrike" dirty="0">
                <a:solidFill>
                  <a:srgbClr val="000000"/>
                </a:solidFill>
                <a:effectLst/>
                <a:latin typeface="Calibri" panose="020F0502020204030204" pitchFamily="34" charset="0"/>
              </a:rPr>
              <a:t> Community College, 2023). There are other organizations local to Boston, or related to </a:t>
            </a:r>
            <a:r>
              <a:rPr lang="en-US" sz="1800" b="0" i="0" u="none" strike="noStrike" dirty="0" err="1">
                <a:solidFill>
                  <a:srgbClr val="000000"/>
                </a:solidFill>
                <a:effectLst/>
                <a:latin typeface="Calibri" panose="020F0502020204030204" pitchFamily="34" charset="0"/>
              </a:rPr>
              <a:t>oSTEM</a:t>
            </a:r>
            <a:r>
              <a:rPr lang="en-US" sz="1800" b="0" i="0" u="none" strike="noStrike" dirty="0">
                <a:solidFill>
                  <a:srgbClr val="000000"/>
                </a:solidFill>
                <a:effectLst/>
                <a:latin typeface="Calibri" panose="020F0502020204030204" pitchFamily="34" charset="0"/>
              </a:rPr>
              <a:t> that could offer additional avenues of financial assistants.</a:t>
            </a:r>
            <a:r>
              <a:rPr lang="en-US" sz="1800" b="0" i="0" dirty="0">
                <a:solidFill>
                  <a:srgbClr val="444444"/>
                </a:solidFill>
                <a:effectLst/>
                <a:latin typeface="Calibri" panose="020F0502020204030204" pitchFamily="34" charset="0"/>
              </a:rPr>
              <a:t>​</a:t>
            </a:r>
          </a:p>
          <a:p>
            <a:endParaRPr lang="en-US" dirty="0"/>
          </a:p>
        </p:txBody>
      </p:sp>
      <p:sp>
        <p:nvSpPr>
          <p:cNvPr id="4" name="Slide Number Placeholder 3"/>
          <p:cNvSpPr>
            <a:spLocks noGrp="1"/>
          </p:cNvSpPr>
          <p:nvPr>
            <p:ph type="sldNum" sz="quarter" idx="5"/>
          </p:nvPr>
        </p:nvSpPr>
        <p:spPr/>
        <p:txBody>
          <a:bodyPr/>
          <a:lstStyle/>
          <a:p>
            <a:fld id="{BA0DA14B-3962-0D4F-84CE-F12426299E36}" type="slidenum">
              <a:rPr lang="en-US" smtClean="0"/>
              <a:t>15</a:t>
            </a:fld>
            <a:endParaRPr lang="en-US"/>
          </a:p>
        </p:txBody>
      </p:sp>
    </p:spTree>
    <p:extLst>
      <p:ext uri="{BB962C8B-B14F-4D97-AF65-F5344CB8AC3E}">
        <p14:creationId xmlns:p14="http://schemas.microsoft.com/office/powerpoint/2010/main" val="2718776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u="none" strike="noStrike" dirty="0">
                <a:solidFill>
                  <a:srgbClr val="000000"/>
                </a:solidFill>
                <a:effectLst/>
                <a:latin typeface="Calibri" panose="020F0502020204030204" pitchFamily="34" charset="0"/>
              </a:rPr>
              <a:t>The LGBTQA Resource Center is housed in residential, cultural and spiritual life (Northeastern University, 2021b). Student employees in residence life are "responsible employees," therefore the mentors in this program are required to report allegations of sex and gender-based discrimination, including sexual misconduct, to the Title IX Coordinator (Northeastern University, 2023).  Since TGNC undergraduate STEM students experience extensive discrimination, harassment, and mental health challenges (Alonso, 2023; </a:t>
            </a:r>
            <a:r>
              <a:rPr lang="en-US" sz="1800" b="0" i="0" u="none" strike="noStrike" dirty="0" err="1">
                <a:solidFill>
                  <a:srgbClr val="000000"/>
                </a:solidFill>
                <a:effectLst/>
                <a:latin typeface="Calibri" panose="020F0502020204030204" pitchFamily="34" charset="0"/>
              </a:rPr>
              <a:t>Maloy</a:t>
            </a:r>
            <a:r>
              <a:rPr lang="en-US" sz="1800" b="0" i="0" u="none" strike="noStrike" dirty="0">
                <a:solidFill>
                  <a:srgbClr val="000000"/>
                </a:solidFill>
                <a:effectLst/>
                <a:latin typeface="Calibri" panose="020F0502020204030204" pitchFamily="34" charset="0"/>
              </a:rPr>
              <a:t> et al., 2022) and 69% of queer faculty in STEM fields report that their departments are uncomfortable places to work (Freeman, 2018), it is likely that mentees in the program will describe or share experiences that require reporting.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0" i="0" u="none" strike="noStrike" dirty="0">
                <a:solidFill>
                  <a:srgbClr val="000000"/>
                </a:solidFill>
                <a:effectLst/>
                <a:latin typeface="Calibri" panose="020F0502020204030204" pitchFamily="34" charset="0"/>
              </a:rPr>
              <a:t>To assist in this process, OPEN–the Office of Prevention and Education at Northeastern–offers interactive and informative customized presentations for classes, student organizations, athletic teams, fraternities and sororities, first-year seminars, classes, staff and faculty (OPEN, 2023b). Online modules exist as an accompanying resource and cover a variety of topics including alcohol and drug abuse, sexual violence prevention, bystander trainings, preventing sexual violence as a student leader, trauma-informed response to disclosures of sexual violence, sexual health, as well as other student concerns–like resiliency and creating new and lasting friendships on campus (OPEN, 2023a).</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BA0DA14B-3962-0D4F-84CE-F12426299E36}" type="slidenum">
              <a:rPr lang="en-US" smtClean="0"/>
              <a:t>16</a:t>
            </a:fld>
            <a:endParaRPr lang="en-US"/>
          </a:p>
        </p:txBody>
      </p:sp>
    </p:spTree>
    <p:extLst>
      <p:ext uri="{BB962C8B-B14F-4D97-AF65-F5344CB8AC3E}">
        <p14:creationId xmlns:p14="http://schemas.microsoft.com/office/powerpoint/2010/main" val="37063547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Calibri" panose="020F0502020204030204" pitchFamily="34" charset="0"/>
              </a:rPr>
              <a:t>These resources were created for the NU LGBTQA Resource Center to use and adjust as they see fit. This project was completed without direct input from students and instead, from information gathered through the Resource Center and our own research. The LGBTQA community is an ever changing environment and these resources are meant to grow, change, and adapt for this community.</a:t>
            </a:r>
            <a:endParaRPr lang="en-US" dirty="0"/>
          </a:p>
        </p:txBody>
      </p:sp>
      <p:sp>
        <p:nvSpPr>
          <p:cNvPr id="4" name="Slide Number Placeholder 3"/>
          <p:cNvSpPr>
            <a:spLocks noGrp="1"/>
          </p:cNvSpPr>
          <p:nvPr>
            <p:ph type="sldNum" sz="quarter" idx="5"/>
          </p:nvPr>
        </p:nvSpPr>
        <p:spPr/>
        <p:txBody>
          <a:bodyPr/>
          <a:lstStyle/>
          <a:p>
            <a:fld id="{BA0DA14B-3962-0D4F-84CE-F12426299E36}" type="slidenum">
              <a:rPr lang="en-US" smtClean="0"/>
              <a:t>17</a:t>
            </a:fld>
            <a:endParaRPr lang="en-US"/>
          </a:p>
        </p:txBody>
      </p:sp>
    </p:spTree>
    <p:extLst>
      <p:ext uri="{BB962C8B-B14F-4D97-AF65-F5344CB8AC3E}">
        <p14:creationId xmlns:p14="http://schemas.microsoft.com/office/powerpoint/2010/main" val="1640313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0DA14B-3962-0D4F-84CE-F12426299E36}" type="slidenum">
              <a:rPr lang="en-US" smtClean="0"/>
              <a:t>3</a:t>
            </a:fld>
            <a:endParaRPr lang="en-US"/>
          </a:p>
        </p:txBody>
      </p:sp>
    </p:spTree>
    <p:extLst>
      <p:ext uri="{BB962C8B-B14F-4D97-AF65-F5344CB8AC3E}">
        <p14:creationId xmlns:p14="http://schemas.microsoft.com/office/powerpoint/2010/main" val="20384131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0DA14B-3962-0D4F-84CE-F12426299E36}" type="slidenum">
              <a:rPr lang="en-US" smtClean="0"/>
              <a:t>4</a:t>
            </a:fld>
            <a:endParaRPr lang="en-US"/>
          </a:p>
        </p:txBody>
      </p:sp>
    </p:spTree>
    <p:extLst>
      <p:ext uri="{BB962C8B-B14F-4D97-AF65-F5344CB8AC3E}">
        <p14:creationId xmlns:p14="http://schemas.microsoft.com/office/powerpoint/2010/main" val="33477176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0DA14B-3962-0D4F-84CE-F12426299E36}" type="slidenum">
              <a:rPr lang="en-US" smtClean="0"/>
              <a:t>5</a:t>
            </a:fld>
            <a:endParaRPr lang="en-US"/>
          </a:p>
        </p:txBody>
      </p:sp>
    </p:spTree>
    <p:extLst>
      <p:ext uri="{BB962C8B-B14F-4D97-AF65-F5344CB8AC3E}">
        <p14:creationId xmlns:p14="http://schemas.microsoft.com/office/powerpoint/2010/main" val="20579304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0" i="0" u="none" strike="noStrike" dirty="0">
                <a:solidFill>
                  <a:srgbClr val="000000"/>
                </a:solidFill>
                <a:effectLst/>
                <a:latin typeface="Calibri" panose="020F0502020204030204" pitchFamily="34" charset="0"/>
              </a:rPr>
              <a:t>Two key theories emerge as the basis of our work: validation theory and the marginality and mattering theory. Centered on the idea that validation is not something a student creates for themselves but rather when someone takes an active role in assisting them, validation theory contains six elements: (1) validation enables, confirms, and supports academic and interpersonal development, (2) validation allows students to feel capable of learning because of increased self-worth, (3) validation is a prerequisite for student development, (4) validation can occur in and out of classroom spaces, (5) validation is not an end goal, it is a continuing process of development, and (6) validation is most effective when introduced to a student’s experience early–specifically in the first weeks of the first year of college (</a:t>
            </a:r>
            <a:r>
              <a:rPr lang="en-US" sz="1800" b="0" i="0" u="none" strike="noStrike" dirty="0" err="1">
                <a:solidFill>
                  <a:srgbClr val="000000"/>
                </a:solidFill>
                <a:effectLst/>
                <a:latin typeface="Calibri" panose="020F0502020204030204" pitchFamily="34" charset="0"/>
              </a:rPr>
              <a:t>Rendón</a:t>
            </a:r>
            <a:r>
              <a:rPr lang="en-US" sz="1800" b="0" i="0" u="none" strike="noStrike" dirty="0">
                <a:solidFill>
                  <a:srgbClr val="000000"/>
                </a:solidFill>
                <a:effectLst/>
                <a:latin typeface="Calibri" panose="020F0502020204030204" pitchFamily="34" charset="0"/>
              </a:rPr>
              <a:t>, 1994; </a:t>
            </a:r>
            <a:r>
              <a:rPr lang="en-US" sz="1800" b="0" i="0" u="none" strike="noStrike" dirty="0" err="1">
                <a:solidFill>
                  <a:srgbClr val="000000"/>
                </a:solidFill>
                <a:effectLst/>
                <a:latin typeface="Calibri" panose="020F0502020204030204" pitchFamily="34" charset="0"/>
              </a:rPr>
              <a:t>Rendón</a:t>
            </a:r>
            <a:r>
              <a:rPr lang="en-US" sz="1800" b="0" i="0" u="none" strike="noStrike" dirty="0">
                <a:solidFill>
                  <a:srgbClr val="000000"/>
                </a:solidFill>
                <a:effectLst/>
                <a:latin typeface="Calibri" panose="020F0502020204030204" pitchFamily="34" charset="0"/>
              </a:rPr>
              <a:t> &amp; Muñoz, 2011).</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0" i="0" u="none" strike="noStrike" dirty="0">
                <a:solidFill>
                  <a:srgbClr val="000000"/>
                </a:solidFill>
                <a:effectLst/>
                <a:latin typeface="Calibri" panose="020F0502020204030204" pitchFamily="34" charset="0"/>
              </a:rPr>
              <a:t>Where validation gives students self-confidence to succeed, mattering gives students a feeling of belonging and being relied on, important, and dependable. Marginality and mattering exist at two ends of a sliding scale. Marginality can be temporary. Every time someone engages in change, in roles or other life transitions, they face the potential of feeling marginalized. It can also be permanent, as often seen in cases of cultural differences or even in systems of oppression. Ultimately, everyone experiences being marginal at times–perhaps most universally as a first-year student on a college campus (Schlossberg, 1989).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0" i="0" u="none" strike="noStrike" dirty="0">
                <a:solidFill>
                  <a:srgbClr val="000000"/>
                </a:solidFill>
                <a:effectLst/>
                <a:latin typeface="Calibri" panose="020F0502020204030204" pitchFamily="34" charset="0"/>
              </a:rPr>
              <a:t>To combat the experience of marginality, we engage in a process of mattering. Mattering has five notable aspects, (1) attention: feeling noticed, (2) importance: the belief that one’s wants and needs are cared about and considered by others, (3) ego extension: feeling like others take pride in one’s success and share in one’s failures, (4) dependence: feeling that a person can depend on someone else, and (5) appreciation: feeling that one’s efforts are appreciated by others (Schlossberg, 1989).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0" i="0" u="none" strike="noStrike" dirty="0">
                <a:solidFill>
                  <a:srgbClr val="000000"/>
                </a:solidFill>
                <a:effectLst/>
                <a:latin typeface="Calibri" panose="020F0502020204030204" pitchFamily="34" charset="0"/>
              </a:rPr>
              <a:t>The intersection of validation theory and marginality and mattering theory creates a view of student involvement from two angles: external validation that becomes internal motivation, and external acceptance and encouragement that creates an internal feeling of belonging. Validation and mattering are key in student involvement for nontraditional students (</a:t>
            </a:r>
            <a:r>
              <a:rPr lang="en-US" sz="1800" b="0" i="0" u="none" strike="noStrike" dirty="0" err="1">
                <a:solidFill>
                  <a:srgbClr val="000000"/>
                </a:solidFill>
                <a:effectLst/>
                <a:latin typeface="Calibri" panose="020F0502020204030204" pitchFamily="34" charset="0"/>
              </a:rPr>
              <a:t>Rendón</a:t>
            </a:r>
            <a:r>
              <a:rPr lang="en-US" sz="1800" b="0" i="0" u="none" strike="noStrike" dirty="0">
                <a:solidFill>
                  <a:srgbClr val="000000"/>
                </a:solidFill>
                <a:effectLst/>
                <a:latin typeface="Calibri" panose="020F0502020204030204" pitchFamily="34" charset="0"/>
              </a:rPr>
              <a:t>, 1994; </a:t>
            </a:r>
            <a:r>
              <a:rPr lang="en-US" sz="1800" b="0" i="0" u="none" strike="noStrike" dirty="0" err="1">
                <a:solidFill>
                  <a:srgbClr val="000000"/>
                </a:solidFill>
                <a:effectLst/>
                <a:latin typeface="Calibri" panose="020F0502020204030204" pitchFamily="34" charset="0"/>
              </a:rPr>
              <a:t>Rendón</a:t>
            </a:r>
            <a:r>
              <a:rPr lang="en-US" sz="1800" b="0" i="0" u="none" strike="noStrike" dirty="0">
                <a:solidFill>
                  <a:srgbClr val="000000"/>
                </a:solidFill>
                <a:effectLst/>
                <a:latin typeface="Calibri" panose="020F0502020204030204" pitchFamily="34" charset="0"/>
              </a:rPr>
              <a:t> &amp; Muñoz, 2011; Schlossberg, 1989). Since integration and involvement in academic and social spaces are keys to student retention (Tinto, 1993), institutions therefore must take action to create spaces that engage in validation of students and to create a feeling of mattering in students. </a:t>
            </a: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BA0DA14B-3962-0D4F-84CE-F12426299E36}" type="slidenum">
              <a:rPr lang="en-US" smtClean="0"/>
              <a:t>6</a:t>
            </a:fld>
            <a:endParaRPr lang="en-US"/>
          </a:p>
        </p:txBody>
      </p:sp>
    </p:spTree>
    <p:extLst>
      <p:ext uri="{BB962C8B-B14F-4D97-AF65-F5344CB8AC3E}">
        <p14:creationId xmlns:p14="http://schemas.microsoft.com/office/powerpoint/2010/main" val="25317995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u="none" strike="noStrike" dirty="0">
                <a:solidFill>
                  <a:srgbClr val="000000"/>
                </a:solidFill>
                <a:effectLst/>
                <a:latin typeface="Calibri" panose="020F0502020204030204" pitchFamily="34" charset="0"/>
              </a:rPr>
              <a:t>The goal of the Resource Guide is to have as many TGNC STEM related resources available in one convenient location. The resource guide assists in the validation and mattering of TGNC STEM students by showing a variety of engagement opportunities, both on campus and locally, that can enable them to thrive and feel like they belong and matter to the community. Although this resource packet was created specifically for TGNC STEM undergraduate students, many of the documents can be leveraged by all LGBTQA students, faculty, and staff. It was thoughtfully created with the understanding that many of our campuses can customize the guide to their specific location.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0" i="0" dirty="0">
                <a:solidFill>
                  <a:srgbClr val="444444"/>
                </a:solidFill>
                <a:effectLst/>
                <a:latin typeface="Calibri" panose="020F0502020204030204" pitchFamily="34" charset="0"/>
              </a:rPr>
              <a:t>​</a:t>
            </a:r>
            <a:endParaRPr lang="en-US" dirty="0"/>
          </a:p>
        </p:txBody>
      </p:sp>
      <p:sp>
        <p:nvSpPr>
          <p:cNvPr id="4" name="Slide Number Placeholder 3"/>
          <p:cNvSpPr>
            <a:spLocks noGrp="1"/>
          </p:cNvSpPr>
          <p:nvPr>
            <p:ph type="sldNum" sz="quarter" idx="5"/>
          </p:nvPr>
        </p:nvSpPr>
        <p:spPr/>
        <p:txBody>
          <a:bodyPr/>
          <a:lstStyle/>
          <a:p>
            <a:fld id="{BA0DA14B-3962-0D4F-84CE-F12426299E36}" type="slidenum">
              <a:rPr lang="en-US" smtClean="0"/>
              <a:t>7</a:t>
            </a:fld>
            <a:endParaRPr lang="en-US"/>
          </a:p>
        </p:txBody>
      </p:sp>
    </p:spTree>
    <p:extLst>
      <p:ext uri="{BB962C8B-B14F-4D97-AF65-F5344CB8AC3E}">
        <p14:creationId xmlns:p14="http://schemas.microsoft.com/office/powerpoint/2010/main" val="28649130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u="none" strike="noStrike" dirty="0">
                <a:solidFill>
                  <a:srgbClr val="000000"/>
                </a:solidFill>
                <a:effectLst/>
                <a:latin typeface="Calibri" panose="020F0502020204030204" pitchFamily="34" charset="0"/>
              </a:rPr>
              <a:t>At the end of the academic year, an assessment survey will be sent to the email distribution list that the NU LGBTQA Resource Center manages, asking participants to complete</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0" i="0" u="none" strike="noStrike" dirty="0">
                <a:solidFill>
                  <a:srgbClr val="000000"/>
                </a:solidFill>
                <a:effectLst/>
                <a:latin typeface="Calibri" panose="020F0502020204030204" pitchFamily="34" charset="0"/>
              </a:rPr>
              <a:t>the survey regarding the resource guide. The assessment survey should be sent to the entire distribution list, whether they accessed the resource guide or not. The data collected from these surveys will be used to assess and adjust the resource guide as needed. The first question will ask if they accessed the resource guide, and if not, why. This will provide data to understand any changes that need to be made to the resource guide so more users will leverage it. If they did access the resource guide, there is a series of questions to gather and analyze data to make improvements and understand the needs of the users. Additional data on the success of this resource can be gathered from the web host of the site the guide is posted on. Many web platforms can track how often a particular site is shared, a link is accessed, or a file is downloaded. This metric will show how useful this resource may or may not be. Similar data can be collected from the QR generator; a paid membership to </a:t>
            </a:r>
            <a:r>
              <a:rPr lang="en-US" sz="1800" b="0" i="0" u="none" strike="noStrike" dirty="0" err="1">
                <a:solidFill>
                  <a:srgbClr val="000000"/>
                </a:solidFill>
                <a:effectLst/>
                <a:latin typeface="Calibri" panose="020F0502020204030204" pitchFamily="34" charset="0"/>
              </a:rPr>
              <a:t>QR.io</a:t>
            </a:r>
            <a:r>
              <a:rPr lang="en-US" sz="1800" b="0" i="0" u="none" strike="noStrike" dirty="0">
                <a:solidFill>
                  <a:srgbClr val="000000"/>
                </a:solidFill>
                <a:effectLst/>
                <a:latin typeface="Calibri" panose="020F0502020204030204" pitchFamily="34" charset="0"/>
              </a:rPr>
              <a:t> allows members to create unlimited QR codes and analyze scan statistics. $35/month or $350/year</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BA0DA14B-3962-0D4F-84CE-F12426299E36}" type="slidenum">
              <a:rPr lang="en-US" smtClean="0"/>
              <a:t>8</a:t>
            </a:fld>
            <a:endParaRPr lang="en-US"/>
          </a:p>
        </p:txBody>
      </p:sp>
    </p:spTree>
    <p:extLst>
      <p:ext uri="{BB962C8B-B14F-4D97-AF65-F5344CB8AC3E}">
        <p14:creationId xmlns:p14="http://schemas.microsoft.com/office/powerpoint/2010/main" val="33559863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u="none" strike="noStrike" dirty="0">
                <a:solidFill>
                  <a:srgbClr val="000000"/>
                </a:solidFill>
                <a:effectLst/>
                <a:latin typeface="Calibri" panose="020F0502020204030204" pitchFamily="34" charset="0"/>
              </a:rPr>
              <a:t>The first goal of the mentor program is to align with NU’s academic plan, Experience Unleashed, specifically with these pillars and areas noted in the plan that reference diversity and inclusiveness: “a profound sense of belonging across all our campuses”, “a diverse and inclusive community of students, faculty, and staff, with our many global partners and in the neighborhoods that surround our campuses”, “Build on the power of diversity”, “Develop an academic community that reflects the diversity of our surrounding society and completely embraces and leverages that diversity in all its forms for an equitable and inclusive university”, and “Our diversity is reflected in our different social identities, including race, gender, sexual orientation”.</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0" i="0" u="none" strike="noStrike" dirty="0">
                <a:solidFill>
                  <a:srgbClr val="000000"/>
                </a:solidFill>
                <a:effectLst/>
                <a:latin typeface="Calibri" panose="020F0502020204030204" pitchFamily="34" charset="0"/>
              </a:rPr>
              <a:t>The second goal is to support the student mentees by helping them build skills and have meaningful conversations, and to allow for professional development opportunities for faculty and staff mentors – all in a safe and supportive space. Furthermore, by engaging in establishing relationships across students, faculty, and staff in and out of the classroom, this program is rooted in validating students and fostering a sense of community, belonging, and mattering.</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sz="1800" b="0" i="0" u="none" strike="noStrike" dirty="0">
                <a:solidFill>
                  <a:srgbClr val="000000"/>
                </a:solidFill>
                <a:effectLst/>
                <a:latin typeface="Calibri" panose="020F0502020204030204" pitchFamily="34" charset="0"/>
              </a:rPr>
              <a:t>Mentors will participate in training that includes roles and responsibilities, and general mentor meetings.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BA0DA14B-3962-0D4F-84CE-F12426299E36}" type="slidenum">
              <a:rPr lang="en-US" smtClean="0"/>
              <a:t>9</a:t>
            </a:fld>
            <a:endParaRPr lang="en-US"/>
          </a:p>
        </p:txBody>
      </p:sp>
    </p:spTree>
    <p:extLst>
      <p:ext uri="{BB962C8B-B14F-4D97-AF65-F5344CB8AC3E}">
        <p14:creationId xmlns:p14="http://schemas.microsoft.com/office/powerpoint/2010/main" val="4577312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dirty="0"/>
          </a:p>
          <a:p>
            <a:pPr algn="l" rtl="0" fontAlgn="base"/>
            <a:r>
              <a:rPr lang="en-US" sz="1000" b="0" i="0" u="none" strike="noStrike" dirty="0">
                <a:solidFill>
                  <a:srgbClr val="000000"/>
                </a:solidFill>
                <a:effectLst/>
                <a:latin typeface="Calibri" panose="020F0502020204030204" pitchFamily="34" charset="0"/>
              </a:rPr>
              <a:t>Applications and assessments will be done using NU Qualtrics surveys. These surveys will allow NU to evaluate the effectiveness of the mentor program and determine the future state of the program. </a:t>
            </a:r>
            <a:r>
              <a:rPr lang="en-US" sz="1000" b="0" i="0" dirty="0">
                <a:solidFill>
                  <a:srgbClr val="444444"/>
                </a:solidFill>
                <a:effectLst/>
                <a:latin typeface="Calibri" panose="020F0502020204030204" pitchFamily="34" charset="0"/>
              </a:rPr>
              <a:t>​</a:t>
            </a:r>
          </a:p>
          <a:p>
            <a:pPr algn="l" rtl="0" fontAlgn="base"/>
            <a:r>
              <a:rPr lang="en-US" sz="1000" b="0" i="0" dirty="0">
                <a:solidFill>
                  <a:srgbClr val="444444"/>
                </a:solidFill>
                <a:effectLst/>
                <a:latin typeface="Calibri" panose="020F0502020204030204" pitchFamily="34" charset="0"/>
              </a:rPr>
              <a:t>​</a:t>
            </a:r>
          </a:p>
          <a:p>
            <a:pPr algn="l" rtl="0" fontAlgn="base"/>
            <a:r>
              <a:rPr lang="en-US" sz="1000" b="0" i="0" u="none" strike="noStrike" dirty="0">
                <a:solidFill>
                  <a:srgbClr val="000000"/>
                </a:solidFill>
                <a:effectLst/>
                <a:latin typeface="Calibri" panose="020F0502020204030204" pitchFamily="34" charset="0"/>
              </a:rPr>
              <a:t>Mentors and mentees will receive respective surveys to assess the impact of the mentor program. The first survey will be sent mid-year. The intent of this survey is to understand the impact and satisfaction of the first half of the year, identify trends, and make changes for the second half of the year. At the end of the year, a different survey will be sent to all participants. The data collected from these surveys will be used to assess and adjust the mentor program based on feedback collected in the survey responses. </a:t>
            </a:r>
            <a:endParaRPr lang="en-US" sz="1000" b="0" i="0" dirty="0">
              <a:solidFill>
                <a:srgbClr val="444444"/>
              </a:solidFill>
              <a:effectLst/>
              <a:latin typeface="Calibri" panose="020F0502020204030204" pitchFamily="34" charset="0"/>
            </a:endParaRPr>
          </a:p>
          <a:p>
            <a:pPr algn="l" rtl="0" fontAlgn="base"/>
            <a:r>
              <a:rPr lang="en-US" sz="10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BA0DA14B-3962-0D4F-84CE-F12426299E36}" type="slidenum">
              <a:rPr lang="en-US" smtClean="0"/>
              <a:t>10</a:t>
            </a:fld>
            <a:endParaRPr lang="en-US"/>
          </a:p>
        </p:txBody>
      </p:sp>
    </p:spTree>
    <p:extLst>
      <p:ext uri="{BB962C8B-B14F-4D97-AF65-F5344CB8AC3E}">
        <p14:creationId xmlns:p14="http://schemas.microsoft.com/office/powerpoint/2010/main" val="218279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19C05-91AF-DE43-A305-EDB295D370D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D63E8BB-EAB5-B346-AF7E-892322B1C8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0E09A5-B1E1-1F4C-AAFF-80D2B6ED5FC8}"/>
              </a:ext>
            </a:extLst>
          </p:cNvPr>
          <p:cNvSpPr>
            <a:spLocks noGrp="1"/>
          </p:cNvSpPr>
          <p:nvPr>
            <p:ph type="dt" sz="half" idx="10"/>
          </p:nvPr>
        </p:nvSpPr>
        <p:spPr/>
        <p:txBody>
          <a:bodyPr/>
          <a:lstStyle/>
          <a:p>
            <a:fld id="{A2EFD900-6DF3-204A-9DD3-384A96BB1ED7}" type="datetimeFigureOut">
              <a:rPr lang="en-US" smtClean="0"/>
              <a:t>3/27/2023</a:t>
            </a:fld>
            <a:endParaRPr lang="en-US"/>
          </a:p>
        </p:txBody>
      </p:sp>
      <p:sp>
        <p:nvSpPr>
          <p:cNvPr id="5" name="Footer Placeholder 4">
            <a:extLst>
              <a:ext uri="{FF2B5EF4-FFF2-40B4-BE49-F238E27FC236}">
                <a16:creationId xmlns:a16="http://schemas.microsoft.com/office/drawing/2014/main" id="{D99CE181-6AD2-1447-AF9C-0E0AAD8544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1FD22E-F285-1E47-8961-9008B7BDAB40}"/>
              </a:ext>
            </a:extLst>
          </p:cNvPr>
          <p:cNvSpPr>
            <a:spLocks noGrp="1"/>
          </p:cNvSpPr>
          <p:nvPr>
            <p:ph type="sldNum" sz="quarter" idx="12"/>
          </p:nvPr>
        </p:nvSpPr>
        <p:spPr/>
        <p:txBody>
          <a:bodyPr/>
          <a:lstStyle/>
          <a:p>
            <a:fld id="{ECCC1AC1-7A41-8A42-9766-89ECF1F43F8F}" type="slidenum">
              <a:rPr lang="en-US" smtClean="0"/>
              <a:t>‹#›</a:t>
            </a:fld>
            <a:endParaRPr lang="en-US"/>
          </a:p>
        </p:txBody>
      </p:sp>
    </p:spTree>
    <p:extLst>
      <p:ext uri="{BB962C8B-B14F-4D97-AF65-F5344CB8AC3E}">
        <p14:creationId xmlns:p14="http://schemas.microsoft.com/office/powerpoint/2010/main" val="714065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89A20-F96B-474A-BE3D-4ACE484624D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2E4D848-F9CD-2047-AD8D-010A917AE85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E60FBE-2F9A-CC49-8818-D3A2A331A678}"/>
              </a:ext>
            </a:extLst>
          </p:cNvPr>
          <p:cNvSpPr>
            <a:spLocks noGrp="1"/>
          </p:cNvSpPr>
          <p:nvPr>
            <p:ph type="dt" sz="half" idx="10"/>
          </p:nvPr>
        </p:nvSpPr>
        <p:spPr/>
        <p:txBody>
          <a:bodyPr/>
          <a:lstStyle/>
          <a:p>
            <a:fld id="{A2EFD900-6DF3-204A-9DD3-384A96BB1ED7}" type="datetimeFigureOut">
              <a:rPr lang="en-US" smtClean="0"/>
              <a:t>3/27/2023</a:t>
            </a:fld>
            <a:endParaRPr lang="en-US"/>
          </a:p>
        </p:txBody>
      </p:sp>
      <p:sp>
        <p:nvSpPr>
          <p:cNvPr id="5" name="Footer Placeholder 4">
            <a:extLst>
              <a:ext uri="{FF2B5EF4-FFF2-40B4-BE49-F238E27FC236}">
                <a16:creationId xmlns:a16="http://schemas.microsoft.com/office/drawing/2014/main" id="{F6E9EA06-99F0-FF48-8AD0-46EDFADBD7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7FE5AC-0456-1741-BFA2-B574DD9C2005}"/>
              </a:ext>
            </a:extLst>
          </p:cNvPr>
          <p:cNvSpPr>
            <a:spLocks noGrp="1"/>
          </p:cNvSpPr>
          <p:nvPr>
            <p:ph type="sldNum" sz="quarter" idx="12"/>
          </p:nvPr>
        </p:nvSpPr>
        <p:spPr/>
        <p:txBody>
          <a:bodyPr/>
          <a:lstStyle/>
          <a:p>
            <a:fld id="{ECCC1AC1-7A41-8A42-9766-89ECF1F43F8F}" type="slidenum">
              <a:rPr lang="en-US" smtClean="0"/>
              <a:t>‹#›</a:t>
            </a:fld>
            <a:endParaRPr lang="en-US"/>
          </a:p>
        </p:txBody>
      </p:sp>
    </p:spTree>
    <p:extLst>
      <p:ext uri="{BB962C8B-B14F-4D97-AF65-F5344CB8AC3E}">
        <p14:creationId xmlns:p14="http://schemas.microsoft.com/office/powerpoint/2010/main" val="1010721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9826B8-218B-A241-9309-29FA9FBDB85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8C2F068-E51F-0943-9E85-95E73809FBB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9A9D6F-AF21-3642-AA5C-D72326EE5961}"/>
              </a:ext>
            </a:extLst>
          </p:cNvPr>
          <p:cNvSpPr>
            <a:spLocks noGrp="1"/>
          </p:cNvSpPr>
          <p:nvPr>
            <p:ph type="dt" sz="half" idx="10"/>
          </p:nvPr>
        </p:nvSpPr>
        <p:spPr/>
        <p:txBody>
          <a:bodyPr/>
          <a:lstStyle/>
          <a:p>
            <a:fld id="{A2EFD900-6DF3-204A-9DD3-384A96BB1ED7}" type="datetimeFigureOut">
              <a:rPr lang="en-US" smtClean="0"/>
              <a:t>3/27/2023</a:t>
            </a:fld>
            <a:endParaRPr lang="en-US"/>
          </a:p>
        </p:txBody>
      </p:sp>
      <p:sp>
        <p:nvSpPr>
          <p:cNvPr id="5" name="Footer Placeholder 4">
            <a:extLst>
              <a:ext uri="{FF2B5EF4-FFF2-40B4-BE49-F238E27FC236}">
                <a16:creationId xmlns:a16="http://schemas.microsoft.com/office/drawing/2014/main" id="{1123ED64-3340-6546-8A02-D908EC9A5B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7D24B3-2E38-0C45-B48C-EFF7AE0C3ED0}"/>
              </a:ext>
            </a:extLst>
          </p:cNvPr>
          <p:cNvSpPr>
            <a:spLocks noGrp="1"/>
          </p:cNvSpPr>
          <p:nvPr>
            <p:ph type="sldNum" sz="quarter" idx="12"/>
          </p:nvPr>
        </p:nvSpPr>
        <p:spPr/>
        <p:txBody>
          <a:bodyPr/>
          <a:lstStyle/>
          <a:p>
            <a:fld id="{ECCC1AC1-7A41-8A42-9766-89ECF1F43F8F}" type="slidenum">
              <a:rPr lang="en-US" smtClean="0"/>
              <a:t>‹#›</a:t>
            </a:fld>
            <a:endParaRPr lang="en-US"/>
          </a:p>
        </p:txBody>
      </p:sp>
    </p:spTree>
    <p:extLst>
      <p:ext uri="{BB962C8B-B14F-4D97-AF65-F5344CB8AC3E}">
        <p14:creationId xmlns:p14="http://schemas.microsoft.com/office/powerpoint/2010/main" val="3526518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D5C37-9CAA-5D41-8E98-CF48CB05413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167A3E-DD6A-724E-A959-E54EA77A5A8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A24C1E-A6CB-7C4E-BA47-5C54CAD0B2A8}"/>
              </a:ext>
            </a:extLst>
          </p:cNvPr>
          <p:cNvSpPr>
            <a:spLocks noGrp="1"/>
          </p:cNvSpPr>
          <p:nvPr>
            <p:ph type="dt" sz="half" idx="10"/>
          </p:nvPr>
        </p:nvSpPr>
        <p:spPr/>
        <p:txBody>
          <a:bodyPr/>
          <a:lstStyle/>
          <a:p>
            <a:fld id="{A2EFD900-6DF3-204A-9DD3-384A96BB1ED7}" type="datetimeFigureOut">
              <a:rPr lang="en-US" smtClean="0"/>
              <a:t>3/27/2023</a:t>
            </a:fld>
            <a:endParaRPr lang="en-US"/>
          </a:p>
        </p:txBody>
      </p:sp>
      <p:sp>
        <p:nvSpPr>
          <p:cNvPr id="5" name="Footer Placeholder 4">
            <a:extLst>
              <a:ext uri="{FF2B5EF4-FFF2-40B4-BE49-F238E27FC236}">
                <a16:creationId xmlns:a16="http://schemas.microsoft.com/office/drawing/2014/main" id="{80017858-7A94-F847-A244-47DB08E951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CCA6C1-0B0A-134A-AE2B-A2E8B3DABE76}"/>
              </a:ext>
            </a:extLst>
          </p:cNvPr>
          <p:cNvSpPr>
            <a:spLocks noGrp="1"/>
          </p:cNvSpPr>
          <p:nvPr>
            <p:ph type="sldNum" sz="quarter" idx="12"/>
          </p:nvPr>
        </p:nvSpPr>
        <p:spPr/>
        <p:txBody>
          <a:bodyPr/>
          <a:lstStyle/>
          <a:p>
            <a:fld id="{ECCC1AC1-7A41-8A42-9766-89ECF1F43F8F}" type="slidenum">
              <a:rPr lang="en-US" smtClean="0"/>
              <a:t>‹#›</a:t>
            </a:fld>
            <a:endParaRPr lang="en-US"/>
          </a:p>
        </p:txBody>
      </p:sp>
    </p:spTree>
    <p:extLst>
      <p:ext uri="{BB962C8B-B14F-4D97-AF65-F5344CB8AC3E}">
        <p14:creationId xmlns:p14="http://schemas.microsoft.com/office/powerpoint/2010/main" val="2400055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F0C56-41AD-0941-A13C-4F0247852D4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E1EBB32-E07F-6246-B224-4778B3BB06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D41523-52CA-0D4F-B7AB-1AF752DD210D}"/>
              </a:ext>
            </a:extLst>
          </p:cNvPr>
          <p:cNvSpPr>
            <a:spLocks noGrp="1"/>
          </p:cNvSpPr>
          <p:nvPr>
            <p:ph type="dt" sz="half" idx="10"/>
          </p:nvPr>
        </p:nvSpPr>
        <p:spPr/>
        <p:txBody>
          <a:bodyPr/>
          <a:lstStyle/>
          <a:p>
            <a:fld id="{A2EFD900-6DF3-204A-9DD3-384A96BB1ED7}" type="datetimeFigureOut">
              <a:rPr lang="en-US" smtClean="0"/>
              <a:t>3/27/2023</a:t>
            </a:fld>
            <a:endParaRPr lang="en-US"/>
          </a:p>
        </p:txBody>
      </p:sp>
      <p:sp>
        <p:nvSpPr>
          <p:cNvPr id="5" name="Footer Placeholder 4">
            <a:extLst>
              <a:ext uri="{FF2B5EF4-FFF2-40B4-BE49-F238E27FC236}">
                <a16:creationId xmlns:a16="http://schemas.microsoft.com/office/drawing/2014/main" id="{0A7985D5-35AF-BE48-90A6-BD15DCF03F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1C0373-1DB8-794C-8529-DD963F843CA9}"/>
              </a:ext>
            </a:extLst>
          </p:cNvPr>
          <p:cNvSpPr>
            <a:spLocks noGrp="1"/>
          </p:cNvSpPr>
          <p:nvPr>
            <p:ph type="sldNum" sz="quarter" idx="12"/>
          </p:nvPr>
        </p:nvSpPr>
        <p:spPr/>
        <p:txBody>
          <a:bodyPr/>
          <a:lstStyle/>
          <a:p>
            <a:fld id="{ECCC1AC1-7A41-8A42-9766-89ECF1F43F8F}" type="slidenum">
              <a:rPr lang="en-US" smtClean="0"/>
              <a:t>‹#›</a:t>
            </a:fld>
            <a:endParaRPr lang="en-US"/>
          </a:p>
        </p:txBody>
      </p:sp>
    </p:spTree>
    <p:extLst>
      <p:ext uri="{BB962C8B-B14F-4D97-AF65-F5344CB8AC3E}">
        <p14:creationId xmlns:p14="http://schemas.microsoft.com/office/powerpoint/2010/main" val="4002448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BA4A1-DE59-8E40-83C1-128C0FD1CD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3D60AC-13DE-0A46-B2C2-1D8322D32B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CF03870-0BFF-9A48-BAC2-FADB495B53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BC75ED5-2CC0-2040-A1BC-B1B21FC07A66}"/>
              </a:ext>
            </a:extLst>
          </p:cNvPr>
          <p:cNvSpPr>
            <a:spLocks noGrp="1"/>
          </p:cNvSpPr>
          <p:nvPr>
            <p:ph type="dt" sz="half" idx="10"/>
          </p:nvPr>
        </p:nvSpPr>
        <p:spPr/>
        <p:txBody>
          <a:bodyPr/>
          <a:lstStyle/>
          <a:p>
            <a:fld id="{A2EFD900-6DF3-204A-9DD3-384A96BB1ED7}" type="datetimeFigureOut">
              <a:rPr lang="en-US" smtClean="0"/>
              <a:t>3/27/2023</a:t>
            </a:fld>
            <a:endParaRPr lang="en-US"/>
          </a:p>
        </p:txBody>
      </p:sp>
      <p:sp>
        <p:nvSpPr>
          <p:cNvPr id="6" name="Footer Placeholder 5">
            <a:extLst>
              <a:ext uri="{FF2B5EF4-FFF2-40B4-BE49-F238E27FC236}">
                <a16:creationId xmlns:a16="http://schemas.microsoft.com/office/drawing/2014/main" id="{976CC79C-7895-D746-9395-A08EE5B39B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1C0F15-5EA8-DF4E-AD8C-220A77F7E118}"/>
              </a:ext>
            </a:extLst>
          </p:cNvPr>
          <p:cNvSpPr>
            <a:spLocks noGrp="1"/>
          </p:cNvSpPr>
          <p:nvPr>
            <p:ph type="sldNum" sz="quarter" idx="12"/>
          </p:nvPr>
        </p:nvSpPr>
        <p:spPr/>
        <p:txBody>
          <a:bodyPr/>
          <a:lstStyle/>
          <a:p>
            <a:fld id="{ECCC1AC1-7A41-8A42-9766-89ECF1F43F8F}" type="slidenum">
              <a:rPr lang="en-US" smtClean="0"/>
              <a:t>‹#›</a:t>
            </a:fld>
            <a:endParaRPr lang="en-US"/>
          </a:p>
        </p:txBody>
      </p:sp>
    </p:spTree>
    <p:extLst>
      <p:ext uri="{BB962C8B-B14F-4D97-AF65-F5344CB8AC3E}">
        <p14:creationId xmlns:p14="http://schemas.microsoft.com/office/powerpoint/2010/main" val="2035230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99138-2845-9B4F-951D-3680E19E92C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EF2110C-03E8-404C-895E-CFE5FAB106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790EB98-4E46-E349-AE31-1B052B79805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5CC6B37-015F-444B-AB63-6A539D0F5F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D45475A-C86E-6144-8859-85827F15A38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D914CBE-7681-D348-90C2-FFF5C37D8AA2}"/>
              </a:ext>
            </a:extLst>
          </p:cNvPr>
          <p:cNvSpPr>
            <a:spLocks noGrp="1"/>
          </p:cNvSpPr>
          <p:nvPr>
            <p:ph type="dt" sz="half" idx="10"/>
          </p:nvPr>
        </p:nvSpPr>
        <p:spPr/>
        <p:txBody>
          <a:bodyPr/>
          <a:lstStyle/>
          <a:p>
            <a:fld id="{A2EFD900-6DF3-204A-9DD3-384A96BB1ED7}" type="datetimeFigureOut">
              <a:rPr lang="en-US" smtClean="0"/>
              <a:t>3/27/2023</a:t>
            </a:fld>
            <a:endParaRPr lang="en-US"/>
          </a:p>
        </p:txBody>
      </p:sp>
      <p:sp>
        <p:nvSpPr>
          <p:cNvPr id="8" name="Footer Placeholder 7">
            <a:extLst>
              <a:ext uri="{FF2B5EF4-FFF2-40B4-BE49-F238E27FC236}">
                <a16:creationId xmlns:a16="http://schemas.microsoft.com/office/drawing/2014/main" id="{852F9F81-803E-774D-82D1-80E6359887C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09AF9AF-1C10-FA4E-B56D-EBCA4F41D38E}"/>
              </a:ext>
            </a:extLst>
          </p:cNvPr>
          <p:cNvSpPr>
            <a:spLocks noGrp="1"/>
          </p:cNvSpPr>
          <p:nvPr>
            <p:ph type="sldNum" sz="quarter" idx="12"/>
          </p:nvPr>
        </p:nvSpPr>
        <p:spPr/>
        <p:txBody>
          <a:bodyPr/>
          <a:lstStyle/>
          <a:p>
            <a:fld id="{ECCC1AC1-7A41-8A42-9766-89ECF1F43F8F}" type="slidenum">
              <a:rPr lang="en-US" smtClean="0"/>
              <a:t>‹#›</a:t>
            </a:fld>
            <a:endParaRPr lang="en-US"/>
          </a:p>
        </p:txBody>
      </p:sp>
    </p:spTree>
    <p:extLst>
      <p:ext uri="{BB962C8B-B14F-4D97-AF65-F5344CB8AC3E}">
        <p14:creationId xmlns:p14="http://schemas.microsoft.com/office/powerpoint/2010/main" val="3962730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41B3A-8351-D647-A3A4-08B9347B098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BAA3170-D317-CF44-800F-7543870D43DB}"/>
              </a:ext>
            </a:extLst>
          </p:cNvPr>
          <p:cNvSpPr>
            <a:spLocks noGrp="1"/>
          </p:cNvSpPr>
          <p:nvPr>
            <p:ph type="dt" sz="half" idx="10"/>
          </p:nvPr>
        </p:nvSpPr>
        <p:spPr/>
        <p:txBody>
          <a:bodyPr/>
          <a:lstStyle/>
          <a:p>
            <a:fld id="{A2EFD900-6DF3-204A-9DD3-384A96BB1ED7}" type="datetimeFigureOut">
              <a:rPr lang="en-US" smtClean="0"/>
              <a:t>3/27/2023</a:t>
            </a:fld>
            <a:endParaRPr lang="en-US"/>
          </a:p>
        </p:txBody>
      </p:sp>
      <p:sp>
        <p:nvSpPr>
          <p:cNvPr id="4" name="Footer Placeholder 3">
            <a:extLst>
              <a:ext uri="{FF2B5EF4-FFF2-40B4-BE49-F238E27FC236}">
                <a16:creationId xmlns:a16="http://schemas.microsoft.com/office/drawing/2014/main" id="{2D83B41A-E775-6746-9ADE-A82A2FB9653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B85E7C0-1B8A-A343-A535-DE8EDDB721B1}"/>
              </a:ext>
            </a:extLst>
          </p:cNvPr>
          <p:cNvSpPr>
            <a:spLocks noGrp="1"/>
          </p:cNvSpPr>
          <p:nvPr>
            <p:ph type="sldNum" sz="quarter" idx="12"/>
          </p:nvPr>
        </p:nvSpPr>
        <p:spPr/>
        <p:txBody>
          <a:bodyPr/>
          <a:lstStyle/>
          <a:p>
            <a:fld id="{ECCC1AC1-7A41-8A42-9766-89ECF1F43F8F}" type="slidenum">
              <a:rPr lang="en-US" smtClean="0"/>
              <a:t>‹#›</a:t>
            </a:fld>
            <a:endParaRPr lang="en-US"/>
          </a:p>
        </p:txBody>
      </p:sp>
    </p:spTree>
    <p:extLst>
      <p:ext uri="{BB962C8B-B14F-4D97-AF65-F5344CB8AC3E}">
        <p14:creationId xmlns:p14="http://schemas.microsoft.com/office/powerpoint/2010/main" val="308310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A4E80B-60DF-854E-987F-7B76CF1FCDBD}"/>
              </a:ext>
            </a:extLst>
          </p:cNvPr>
          <p:cNvSpPr>
            <a:spLocks noGrp="1"/>
          </p:cNvSpPr>
          <p:nvPr>
            <p:ph type="dt" sz="half" idx="10"/>
          </p:nvPr>
        </p:nvSpPr>
        <p:spPr/>
        <p:txBody>
          <a:bodyPr/>
          <a:lstStyle/>
          <a:p>
            <a:fld id="{A2EFD900-6DF3-204A-9DD3-384A96BB1ED7}" type="datetimeFigureOut">
              <a:rPr lang="en-US" smtClean="0"/>
              <a:t>3/27/2023</a:t>
            </a:fld>
            <a:endParaRPr lang="en-US"/>
          </a:p>
        </p:txBody>
      </p:sp>
      <p:sp>
        <p:nvSpPr>
          <p:cNvPr id="3" name="Footer Placeholder 2">
            <a:extLst>
              <a:ext uri="{FF2B5EF4-FFF2-40B4-BE49-F238E27FC236}">
                <a16:creationId xmlns:a16="http://schemas.microsoft.com/office/drawing/2014/main" id="{543AD384-0816-A54B-B5D1-CFC5166C434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EBA416-FEC2-F34E-9D49-5ACDB0D1183C}"/>
              </a:ext>
            </a:extLst>
          </p:cNvPr>
          <p:cNvSpPr>
            <a:spLocks noGrp="1"/>
          </p:cNvSpPr>
          <p:nvPr>
            <p:ph type="sldNum" sz="quarter" idx="12"/>
          </p:nvPr>
        </p:nvSpPr>
        <p:spPr/>
        <p:txBody>
          <a:bodyPr/>
          <a:lstStyle/>
          <a:p>
            <a:fld id="{ECCC1AC1-7A41-8A42-9766-89ECF1F43F8F}" type="slidenum">
              <a:rPr lang="en-US" smtClean="0"/>
              <a:t>‹#›</a:t>
            </a:fld>
            <a:endParaRPr lang="en-US"/>
          </a:p>
        </p:txBody>
      </p:sp>
    </p:spTree>
    <p:extLst>
      <p:ext uri="{BB962C8B-B14F-4D97-AF65-F5344CB8AC3E}">
        <p14:creationId xmlns:p14="http://schemas.microsoft.com/office/powerpoint/2010/main" val="3013014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00389-3977-8F44-AE75-C594CAB333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B68EDCD-0820-8643-BEB2-BC53F1677B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336247E-C42B-E54B-ABD8-B85A0F7AA0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654146-40E1-6944-A78A-372CBBD94DE4}"/>
              </a:ext>
            </a:extLst>
          </p:cNvPr>
          <p:cNvSpPr>
            <a:spLocks noGrp="1"/>
          </p:cNvSpPr>
          <p:nvPr>
            <p:ph type="dt" sz="half" idx="10"/>
          </p:nvPr>
        </p:nvSpPr>
        <p:spPr/>
        <p:txBody>
          <a:bodyPr/>
          <a:lstStyle/>
          <a:p>
            <a:fld id="{A2EFD900-6DF3-204A-9DD3-384A96BB1ED7}" type="datetimeFigureOut">
              <a:rPr lang="en-US" smtClean="0"/>
              <a:t>3/27/2023</a:t>
            </a:fld>
            <a:endParaRPr lang="en-US"/>
          </a:p>
        </p:txBody>
      </p:sp>
      <p:sp>
        <p:nvSpPr>
          <p:cNvPr id="6" name="Footer Placeholder 5">
            <a:extLst>
              <a:ext uri="{FF2B5EF4-FFF2-40B4-BE49-F238E27FC236}">
                <a16:creationId xmlns:a16="http://schemas.microsoft.com/office/drawing/2014/main" id="{18DF835D-AB5A-B647-8804-505CDF7CBB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D59A0F-AF1D-0F42-A6E9-6CAF84C6F797}"/>
              </a:ext>
            </a:extLst>
          </p:cNvPr>
          <p:cNvSpPr>
            <a:spLocks noGrp="1"/>
          </p:cNvSpPr>
          <p:nvPr>
            <p:ph type="sldNum" sz="quarter" idx="12"/>
          </p:nvPr>
        </p:nvSpPr>
        <p:spPr/>
        <p:txBody>
          <a:bodyPr/>
          <a:lstStyle/>
          <a:p>
            <a:fld id="{ECCC1AC1-7A41-8A42-9766-89ECF1F43F8F}" type="slidenum">
              <a:rPr lang="en-US" smtClean="0"/>
              <a:t>‹#›</a:t>
            </a:fld>
            <a:endParaRPr lang="en-US"/>
          </a:p>
        </p:txBody>
      </p:sp>
    </p:spTree>
    <p:extLst>
      <p:ext uri="{BB962C8B-B14F-4D97-AF65-F5344CB8AC3E}">
        <p14:creationId xmlns:p14="http://schemas.microsoft.com/office/powerpoint/2010/main" val="3262988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91A10-C0CD-D940-917D-4169BA9A30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6067BD1-6064-014C-A6FB-60DDCE1054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4DC2758-E7A8-9741-AC25-D88AD0B5B3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218687-E867-B04D-8ED8-BA448299F59B}"/>
              </a:ext>
            </a:extLst>
          </p:cNvPr>
          <p:cNvSpPr>
            <a:spLocks noGrp="1"/>
          </p:cNvSpPr>
          <p:nvPr>
            <p:ph type="dt" sz="half" idx="10"/>
          </p:nvPr>
        </p:nvSpPr>
        <p:spPr/>
        <p:txBody>
          <a:bodyPr/>
          <a:lstStyle/>
          <a:p>
            <a:fld id="{A2EFD900-6DF3-204A-9DD3-384A96BB1ED7}" type="datetimeFigureOut">
              <a:rPr lang="en-US" smtClean="0"/>
              <a:t>3/27/2023</a:t>
            </a:fld>
            <a:endParaRPr lang="en-US"/>
          </a:p>
        </p:txBody>
      </p:sp>
      <p:sp>
        <p:nvSpPr>
          <p:cNvPr id="6" name="Footer Placeholder 5">
            <a:extLst>
              <a:ext uri="{FF2B5EF4-FFF2-40B4-BE49-F238E27FC236}">
                <a16:creationId xmlns:a16="http://schemas.microsoft.com/office/drawing/2014/main" id="{4BCAB670-3924-6F4A-88AD-C6B0876992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167743-A5DD-A743-8661-114CD2854A8B}"/>
              </a:ext>
            </a:extLst>
          </p:cNvPr>
          <p:cNvSpPr>
            <a:spLocks noGrp="1"/>
          </p:cNvSpPr>
          <p:nvPr>
            <p:ph type="sldNum" sz="quarter" idx="12"/>
          </p:nvPr>
        </p:nvSpPr>
        <p:spPr/>
        <p:txBody>
          <a:bodyPr/>
          <a:lstStyle/>
          <a:p>
            <a:fld id="{ECCC1AC1-7A41-8A42-9766-89ECF1F43F8F}" type="slidenum">
              <a:rPr lang="en-US" smtClean="0"/>
              <a:t>‹#›</a:t>
            </a:fld>
            <a:endParaRPr lang="en-US"/>
          </a:p>
        </p:txBody>
      </p:sp>
    </p:spTree>
    <p:extLst>
      <p:ext uri="{BB962C8B-B14F-4D97-AF65-F5344CB8AC3E}">
        <p14:creationId xmlns:p14="http://schemas.microsoft.com/office/powerpoint/2010/main" val="3097150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5594797-52F8-FC4A-A790-04C381874E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3A1FBAF-1340-1241-B4A4-2187AE63C5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68046E-CE0D-9F47-A3AE-0E8F55C345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EFD900-6DF3-204A-9DD3-384A96BB1ED7}" type="datetimeFigureOut">
              <a:rPr lang="en-US" smtClean="0"/>
              <a:t>3/27/2023</a:t>
            </a:fld>
            <a:endParaRPr lang="en-US"/>
          </a:p>
        </p:txBody>
      </p:sp>
      <p:sp>
        <p:nvSpPr>
          <p:cNvPr id="5" name="Footer Placeholder 4">
            <a:extLst>
              <a:ext uri="{FF2B5EF4-FFF2-40B4-BE49-F238E27FC236}">
                <a16:creationId xmlns:a16="http://schemas.microsoft.com/office/drawing/2014/main" id="{482CC319-466D-3F41-A107-DB5D2028CC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E2AEC3F-5F1E-4B42-85BC-B410C6BDE6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CC1AC1-7A41-8A42-9766-89ECF1F43F8F}" type="slidenum">
              <a:rPr lang="en-US" smtClean="0"/>
              <a:t>‹#›</a:t>
            </a:fld>
            <a:endParaRPr lang="en-US"/>
          </a:p>
        </p:txBody>
      </p:sp>
    </p:spTree>
    <p:extLst>
      <p:ext uri="{BB962C8B-B14F-4D97-AF65-F5344CB8AC3E}">
        <p14:creationId xmlns:p14="http://schemas.microsoft.com/office/powerpoint/2010/main" val="38556389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hyperlink" Target="https://doi.org/10.5325/jgeneeduc.67.3-4.0269" TargetMode="External"/><Relationship Id="rId13" Type="http://schemas.openxmlformats.org/officeDocument/2006/relationships/hyperlink" Target="https://doi.org/10.1187/cbe.21-05-0136" TargetMode="External"/><Relationship Id="rId18" Type="http://schemas.openxmlformats.org/officeDocument/2006/relationships/hyperlink" Target="https://facts.northeastern.edu/" TargetMode="External"/><Relationship Id="rId26" Type="http://schemas.openxmlformats.org/officeDocument/2006/relationships/hyperlink" Target="https://doi.org/10.1007/bf01191156" TargetMode="External"/><Relationship Id="rId3" Type="http://schemas.openxmlformats.org/officeDocument/2006/relationships/hyperlink" Target="https://www.insidehighered.com/quicktakes/2023/01/09/mental-health-top-student-stressor" TargetMode="External"/><Relationship Id="rId21" Type="http://schemas.openxmlformats.org/officeDocument/2006/relationships/hyperlink" Target="https://open.studentlife.northeastern.edu/programs-and-services/online-modules/" TargetMode="External"/><Relationship Id="rId7" Type="http://schemas.openxmlformats.org/officeDocument/2006/relationships/hyperlink" Target="https://onlinelibrary.wiley.com/doi/10.1002/jee.20239" TargetMode="External"/><Relationship Id="rId12" Type="http://schemas.openxmlformats.org/officeDocument/2006/relationships/hyperlink" Target="https://doi.org/10.1177/1521025119895513" TargetMode="External"/><Relationship Id="rId17" Type="http://schemas.openxmlformats.org/officeDocument/2006/relationships/hyperlink" Target="https://academicplan.northeastern.edu/#academic-plan-2" TargetMode="External"/><Relationship Id="rId25" Type="http://schemas.openxmlformats.org/officeDocument/2006/relationships/hyperlink" Target="https://doi.org/https:/www.laurarendon.net/wp-content/uploads/2021/07/emj-issue.pdf" TargetMode="External"/><Relationship Id="rId2" Type="http://schemas.openxmlformats.org/officeDocument/2006/relationships/hyperlink" Target="https://www.chronicle.com/article/transgender-students-deserve-equal-access/" TargetMode="External"/><Relationship Id="rId16" Type="http://schemas.openxmlformats.org/officeDocument/2006/relationships/hyperlink" Target="https://www.insidehighered.com/blogs/higher-ed-gamma/power-relationships-undergraduate-education" TargetMode="External"/><Relationship Id="rId20" Type="http://schemas.openxmlformats.org/officeDocument/2006/relationships/hyperlink" Target="https://www.northeastern.edu/ouec/training-and-education/" TargetMode="External"/><Relationship Id="rId1" Type="http://schemas.openxmlformats.org/officeDocument/2006/relationships/slideLayout" Target="../slideLayouts/slideLayout2.xml"/><Relationship Id="rId6" Type="http://schemas.openxmlformats.org/officeDocument/2006/relationships/hyperlink" Target="https://cehd.gmu.edu/assets/docs/faculty/tenurepromotion/institutions-research-categories.pdf" TargetMode="External"/><Relationship Id="rId11" Type="http://schemas.openxmlformats.org/officeDocument/2006/relationships/hyperlink" Target="https://nces.ed.gov/ipeds/datacenter/InstitutionProfile.aspx" TargetMode="External"/><Relationship Id="rId24" Type="http://schemas.openxmlformats.org/officeDocument/2006/relationships/hyperlink" Target="https://qr.io/pricing" TargetMode="External"/><Relationship Id="rId5" Type="http://schemas.openxmlformats.org/officeDocument/2006/relationships/hyperlink" Target="https://lgbtqahistory.library.northeastern.edu/queer-intime-exhibit/" TargetMode="External"/><Relationship Id="rId15" Type="http://schemas.openxmlformats.org/officeDocument/2006/relationships/hyperlink" Target="https://doi.org/10.2105/ajph.2016.303578" TargetMode="External"/><Relationship Id="rId23" Type="http://schemas.openxmlformats.org/officeDocument/2006/relationships/hyperlink" Target="https://www.insidehighered.com/admissions/views/2023/02/13/society-gives-students-effort-opinion" TargetMode="External"/><Relationship Id="rId10" Type="http://schemas.openxmlformats.org/officeDocument/2006/relationships/hyperlink" Target="https://www.chronicle.com/article/finding-safety-the-path-2-lgbtq-students-took-to-college" TargetMode="External"/><Relationship Id="rId19" Type="http://schemas.openxmlformats.org/officeDocument/2006/relationships/hyperlink" Target="https://lgbtqa.northeastern.edu/mission-and-history/" TargetMode="External"/><Relationship Id="rId4" Type="http://schemas.openxmlformats.org/officeDocument/2006/relationships/hyperlink" Target="https://www.census.gov/library/stories/2021/11/census-bureau-survey-explores-sexual-orientation-and-gender-identity.html" TargetMode="External"/><Relationship Id="rId9" Type="http://schemas.openxmlformats.org/officeDocument/2006/relationships/hyperlink" Target="https://doi.org/10.1038/d41586-018-05587-y" TargetMode="External"/><Relationship Id="rId14" Type="http://schemas.openxmlformats.org/officeDocument/2006/relationships/hyperlink" Target="https://www.massbay.edu/stem/mentor" TargetMode="External"/><Relationship Id="rId22" Type="http://schemas.openxmlformats.org/officeDocument/2006/relationships/hyperlink" Target="https://open.studentlife.northeastern.edu/programs-and-services/presentations/" TargetMode="External"/><Relationship Id="rId27" Type="http://schemas.openxmlformats.org/officeDocument/2006/relationships/hyperlink" Target="https://doi.org/10.1002/ss.37119894803"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DA4B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928942-7883-5F4E-B826-1D209506B923}"/>
              </a:ext>
            </a:extLst>
          </p:cNvPr>
          <p:cNvSpPr/>
          <p:nvPr/>
        </p:nvSpPr>
        <p:spPr>
          <a:xfrm>
            <a:off x="0" y="0"/>
            <a:ext cx="12192000" cy="3429000"/>
          </a:xfrm>
          <a:prstGeom prst="rect">
            <a:avLst/>
          </a:prstGeom>
          <a:solidFill>
            <a:srgbClr val="57C8F1"/>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 name="TextBox 8">
            <a:extLst>
              <a:ext uri="{FF2B5EF4-FFF2-40B4-BE49-F238E27FC236}">
                <a16:creationId xmlns:a16="http://schemas.microsoft.com/office/drawing/2014/main" id="{3591547F-D35D-C144-ABC2-C569ED505334}"/>
              </a:ext>
            </a:extLst>
          </p:cNvPr>
          <p:cNvSpPr txBox="1"/>
          <p:nvPr/>
        </p:nvSpPr>
        <p:spPr>
          <a:xfrm>
            <a:off x="287521" y="1439527"/>
            <a:ext cx="11805634" cy="1754326"/>
          </a:xfrm>
          <a:prstGeom prst="rect">
            <a:avLst/>
          </a:prstGeom>
          <a:noFill/>
        </p:spPr>
        <p:txBody>
          <a:bodyPr wrap="square" rtlCol="0">
            <a:spAutoFit/>
          </a:bodyPr>
          <a:lstStyle/>
          <a:p>
            <a:r>
              <a:rPr lang="en-US" sz="5400" b="1" dirty="0">
                <a:solidFill>
                  <a:schemeClr val="bg1"/>
                </a:solidFill>
                <a:latin typeface="Frontage Condensed Outline" pitchFamily="2" charset="77"/>
              </a:rPr>
              <a:t>Retention of </a:t>
            </a:r>
            <a:r>
              <a:rPr lang="en-US" sz="5400" b="1" dirty="0" err="1">
                <a:solidFill>
                  <a:schemeClr val="bg1"/>
                </a:solidFill>
                <a:latin typeface="Frontage Condensed Outline" pitchFamily="2" charset="77"/>
              </a:rPr>
              <a:t>tgnc</a:t>
            </a:r>
            <a:br>
              <a:rPr lang="en-US" sz="5400" b="1" dirty="0">
                <a:solidFill>
                  <a:schemeClr val="bg1"/>
                </a:solidFill>
                <a:latin typeface="Frontage Condensed Outline" pitchFamily="2" charset="77"/>
              </a:rPr>
            </a:br>
            <a:r>
              <a:rPr lang="en-US" sz="5400" b="1" dirty="0">
                <a:solidFill>
                  <a:schemeClr val="bg1"/>
                </a:solidFill>
                <a:latin typeface="Frontage Condensed Outline" pitchFamily="2" charset="77"/>
              </a:rPr>
              <a:t>undergraduate stem students</a:t>
            </a:r>
          </a:p>
        </p:txBody>
      </p:sp>
      <p:sp>
        <p:nvSpPr>
          <p:cNvPr id="2" name="TextBox 1">
            <a:extLst>
              <a:ext uri="{FF2B5EF4-FFF2-40B4-BE49-F238E27FC236}">
                <a16:creationId xmlns:a16="http://schemas.microsoft.com/office/drawing/2014/main" id="{16A9AA98-E8B3-832C-D283-C071ECA83757}"/>
              </a:ext>
            </a:extLst>
          </p:cNvPr>
          <p:cNvSpPr txBox="1"/>
          <p:nvPr/>
        </p:nvSpPr>
        <p:spPr>
          <a:xfrm>
            <a:off x="360414" y="3612100"/>
            <a:ext cx="6384770" cy="2492990"/>
          </a:xfrm>
          <a:prstGeom prst="rect">
            <a:avLst/>
          </a:prstGeom>
          <a:noFill/>
        </p:spPr>
        <p:txBody>
          <a:bodyPr wrap="square" rtlCol="0">
            <a:spAutoFit/>
          </a:bodyPr>
          <a:lstStyle/>
          <a:p>
            <a:r>
              <a:rPr lang="en-US" sz="2400" i="1" dirty="0">
                <a:solidFill>
                  <a:schemeClr val="bg1"/>
                </a:solidFill>
                <a:latin typeface="DengXian" panose="02010600030101010101" pitchFamily="2" charset="-122"/>
                <a:ea typeface="DengXian" panose="02010600030101010101" pitchFamily="2" charset="-122"/>
              </a:rPr>
              <a:t>EDU 6222: Contemporary Issues Capstone</a:t>
            </a:r>
          </a:p>
          <a:p>
            <a:r>
              <a:rPr lang="en-US" sz="2400" i="1" dirty="0">
                <a:solidFill>
                  <a:schemeClr val="bg1"/>
                </a:solidFill>
                <a:latin typeface="DengXian" panose="02010600030101010101" pitchFamily="2" charset="-122"/>
                <a:ea typeface="DengXian" panose="02010600030101010101" pitchFamily="2" charset="-122"/>
              </a:rPr>
              <a:t>March 9, 2023</a:t>
            </a:r>
          </a:p>
          <a:p>
            <a:endParaRPr lang="en-US" sz="1200" i="1" dirty="0">
              <a:solidFill>
                <a:schemeClr val="bg1"/>
              </a:solidFill>
              <a:latin typeface="DengXian" panose="02010600030101010101" pitchFamily="2" charset="-122"/>
              <a:ea typeface="DengXian" panose="02010600030101010101" pitchFamily="2" charset="-122"/>
            </a:endParaRPr>
          </a:p>
          <a:p>
            <a:r>
              <a:rPr lang="en-US" sz="2400" dirty="0">
                <a:solidFill>
                  <a:schemeClr val="bg1"/>
                </a:solidFill>
                <a:latin typeface="DengXian" panose="02010600030101010101" pitchFamily="2" charset="-122"/>
                <a:ea typeface="DengXian" panose="02010600030101010101" pitchFamily="2" charset="-122"/>
              </a:rPr>
              <a:t>Maia Almeida</a:t>
            </a:r>
          </a:p>
          <a:p>
            <a:r>
              <a:rPr lang="en-US" sz="2400" dirty="0">
                <a:solidFill>
                  <a:schemeClr val="bg1"/>
                </a:solidFill>
                <a:latin typeface="DengXian" panose="02010600030101010101" pitchFamily="2" charset="-122"/>
                <a:ea typeface="DengXian" panose="02010600030101010101" pitchFamily="2" charset="-122"/>
              </a:rPr>
              <a:t>Diane </a:t>
            </a:r>
            <a:r>
              <a:rPr lang="en-US" sz="2400" dirty="0" err="1">
                <a:solidFill>
                  <a:schemeClr val="bg1"/>
                </a:solidFill>
                <a:latin typeface="DengXian" panose="02010600030101010101" pitchFamily="2" charset="-122"/>
                <a:ea typeface="DengXian" panose="02010600030101010101" pitchFamily="2" charset="-122"/>
              </a:rPr>
              <a:t>Saraceni</a:t>
            </a:r>
            <a:endParaRPr lang="en-US" sz="2400" dirty="0">
              <a:solidFill>
                <a:schemeClr val="bg1"/>
              </a:solidFill>
              <a:latin typeface="DengXian" panose="02010600030101010101" pitchFamily="2" charset="-122"/>
              <a:ea typeface="DengXian" panose="02010600030101010101" pitchFamily="2" charset="-122"/>
            </a:endParaRPr>
          </a:p>
          <a:p>
            <a:r>
              <a:rPr lang="en-US" sz="2400" dirty="0">
                <a:solidFill>
                  <a:schemeClr val="bg1"/>
                </a:solidFill>
                <a:latin typeface="DengXian" panose="02010600030101010101" pitchFamily="2" charset="-122"/>
                <a:ea typeface="DengXian" panose="02010600030101010101" pitchFamily="2" charset="-122"/>
              </a:rPr>
              <a:t>Shannon Usher</a:t>
            </a:r>
          </a:p>
          <a:p>
            <a:endParaRPr lang="en-US" sz="2400" i="1" dirty="0">
              <a:solidFill>
                <a:schemeClr val="bg1"/>
              </a:solidFill>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1886389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BD13DD2F-D010-9528-2AEF-2B608D03A098}"/>
              </a:ext>
            </a:extLst>
          </p:cNvPr>
          <p:cNvGrpSpPr/>
          <p:nvPr/>
        </p:nvGrpSpPr>
        <p:grpSpPr>
          <a:xfrm>
            <a:off x="0" y="0"/>
            <a:ext cx="4025900" cy="6858000"/>
            <a:chOff x="0" y="0"/>
            <a:chExt cx="4025900" cy="6858000"/>
          </a:xfrm>
        </p:grpSpPr>
        <p:sp>
          <p:nvSpPr>
            <p:cNvPr id="2" name="Rectangle 1">
              <a:extLst>
                <a:ext uri="{FF2B5EF4-FFF2-40B4-BE49-F238E27FC236}">
                  <a16:creationId xmlns:a16="http://schemas.microsoft.com/office/drawing/2014/main" id="{3F6C3E1A-A987-1142-8AB9-DB75E68A603D}"/>
                </a:ext>
              </a:extLst>
            </p:cNvPr>
            <p:cNvSpPr/>
            <p:nvPr/>
          </p:nvSpPr>
          <p:spPr>
            <a:xfrm>
              <a:off x="0" y="0"/>
              <a:ext cx="4025900" cy="6858000"/>
            </a:xfrm>
            <a:prstGeom prst="rect">
              <a:avLst/>
            </a:prstGeom>
            <a:solidFill>
              <a:srgbClr val="57C8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EFAAC3BD-D6E1-2F48-9D79-BCCEB0831095}"/>
                </a:ext>
              </a:extLst>
            </p:cNvPr>
            <p:cNvSpPr txBox="1"/>
            <p:nvPr/>
          </p:nvSpPr>
          <p:spPr>
            <a:xfrm>
              <a:off x="0" y="250911"/>
              <a:ext cx="4025900" cy="1938992"/>
            </a:xfrm>
            <a:prstGeom prst="rect">
              <a:avLst/>
            </a:prstGeom>
            <a:noFill/>
          </p:spPr>
          <p:txBody>
            <a:bodyPr wrap="square" rtlCol="0">
              <a:spAutoFit/>
            </a:bodyPr>
            <a:lstStyle/>
            <a:p>
              <a:pPr algn="ctr">
                <a:lnSpc>
                  <a:spcPts val="3600"/>
                </a:lnSpc>
              </a:pPr>
              <a:r>
                <a:rPr lang="en-US" sz="3600" b="1" dirty="0" err="1">
                  <a:solidFill>
                    <a:schemeClr val="bg1"/>
                  </a:solidFill>
                  <a:latin typeface="Frontage Condensed Outline" pitchFamily="2" charset="77"/>
                </a:rPr>
                <a:t>tgnc</a:t>
              </a:r>
              <a:br>
                <a:rPr lang="en-US" sz="3600" b="1" dirty="0">
                  <a:solidFill>
                    <a:schemeClr val="bg1"/>
                  </a:solidFill>
                  <a:latin typeface="Frontage Condensed Outline" pitchFamily="2" charset="77"/>
                </a:rPr>
              </a:br>
              <a:r>
                <a:rPr lang="en-US" sz="3600" b="1" dirty="0">
                  <a:solidFill>
                    <a:schemeClr val="bg1"/>
                  </a:solidFill>
                  <a:latin typeface="Frontage Condensed Outline" pitchFamily="2" charset="77"/>
                </a:rPr>
                <a:t>undergraduate stem student retention</a:t>
              </a:r>
            </a:p>
          </p:txBody>
        </p:sp>
        <p:sp>
          <p:nvSpPr>
            <p:cNvPr id="24" name="Rounded Rectangle 23">
              <a:extLst>
                <a:ext uri="{FF2B5EF4-FFF2-40B4-BE49-F238E27FC236}">
                  <a16:creationId xmlns:a16="http://schemas.microsoft.com/office/drawing/2014/main" id="{C671C6A6-E0D2-999B-43C3-F2D74FC92C33}"/>
                </a:ext>
              </a:extLst>
            </p:cNvPr>
            <p:cNvSpPr/>
            <p:nvPr/>
          </p:nvSpPr>
          <p:spPr>
            <a:xfrm>
              <a:off x="263768" y="2429594"/>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solidFill>
                  <a:srgbClr val="EC9B8C"/>
                </a:solidFill>
                <a:latin typeface="Frontage Condensed Outline" pitchFamily="2" charset="77"/>
                <a:ea typeface="DengXian" panose="02010600030101010101" pitchFamily="2" charset="-122"/>
              </a:endParaRPr>
            </a:p>
          </p:txBody>
        </p:sp>
        <p:sp>
          <p:nvSpPr>
            <p:cNvPr id="25" name="TextBox 24">
              <a:extLst>
                <a:ext uri="{FF2B5EF4-FFF2-40B4-BE49-F238E27FC236}">
                  <a16:creationId xmlns:a16="http://schemas.microsoft.com/office/drawing/2014/main" id="{533F1968-B699-6A13-9094-A224A6DAB3E4}"/>
                </a:ext>
              </a:extLst>
            </p:cNvPr>
            <p:cNvSpPr txBox="1"/>
            <p:nvPr/>
          </p:nvSpPr>
          <p:spPr>
            <a:xfrm>
              <a:off x="213995" y="2481317"/>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background</a:t>
              </a:r>
            </a:p>
          </p:txBody>
        </p:sp>
        <p:sp>
          <p:nvSpPr>
            <p:cNvPr id="26" name="Rounded Rectangle 25">
              <a:extLst>
                <a:ext uri="{FF2B5EF4-FFF2-40B4-BE49-F238E27FC236}">
                  <a16:creationId xmlns:a16="http://schemas.microsoft.com/office/drawing/2014/main" id="{0569E55C-C8BD-F48B-C6D6-C6388780B18A}"/>
                </a:ext>
              </a:extLst>
            </p:cNvPr>
            <p:cNvSpPr/>
            <p:nvPr/>
          </p:nvSpPr>
          <p:spPr>
            <a:xfrm>
              <a:off x="263768" y="3300140"/>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27" name="TextBox 26">
              <a:extLst>
                <a:ext uri="{FF2B5EF4-FFF2-40B4-BE49-F238E27FC236}">
                  <a16:creationId xmlns:a16="http://schemas.microsoft.com/office/drawing/2014/main" id="{F0DE0D0E-2AE3-8E23-E74C-B511410A724A}"/>
                </a:ext>
              </a:extLst>
            </p:cNvPr>
            <p:cNvSpPr txBox="1"/>
            <p:nvPr/>
          </p:nvSpPr>
          <p:spPr>
            <a:xfrm>
              <a:off x="213995" y="3351863"/>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theory</a:t>
              </a:r>
            </a:p>
          </p:txBody>
        </p:sp>
        <p:sp>
          <p:nvSpPr>
            <p:cNvPr id="28" name="Rounded Rectangle 27">
              <a:extLst>
                <a:ext uri="{FF2B5EF4-FFF2-40B4-BE49-F238E27FC236}">
                  <a16:creationId xmlns:a16="http://schemas.microsoft.com/office/drawing/2014/main" id="{12365CCB-263C-C2F0-AF7C-0417DEA1CBCC}"/>
                </a:ext>
              </a:extLst>
            </p:cNvPr>
            <p:cNvSpPr/>
            <p:nvPr/>
          </p:nvSpPr>
          <p:spPr>
            <a:xfrm>
              <a:off x="263768" y="4170686"/>
              <a:ext cx="3498363" cy="647700"/>
            </a:xfrm>
            <a:prstGeom prst="roundRect">
              <a:avLst>
                <a:gd name="adj" fmla="val 50000"/>
              </a:avLst>
            </a:prstGeom>
            <a:solidFill>
              <a:srgbClr val="9145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29" name="TextBox 28">
              <a:extLst>
                <a:ext uri="{FF2B5EF4-FFF2-40B4-BE49-F238E27FC236}">
                  <a16:creationId xmlns:a16="http://schemas.microsoft.com/office/drawing/2014/main" id="{2130F62D-2FB1-8836-4372-29CFC156B416}"/>
                </a:ext>
              </a:extLst>
            </p:cNvPr>
            <p:cNvSpPr txBox="1"/>
            <p:nvPr/>
          </p:nvSpPr>
          <p:spPr>
            <a:xfrm>
              <a:off x="213995" y="4222409"/>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proposal</a:t>
              </a:r>
            </a:p>
          </p:txBody>
        </p:sp>
        <p:sp>
          <p:nvSpPr>
            <p:cNvPr id="30" name="Rounded Rectangle 29">
              <a:extLst>
                <a:ext uri="{FF2B5EF4-FFF2-40B4-BE49-F238E27FC236}">
                  <a16:creationId xmlns:a16="http://schemas.microsoft.com/office/drawing/2014/main" id="{5BBA6709-3D35-BBFF-D0D2-33593A4C4C8D}"/>
                </a:ext>
              </a:extLst>
            </p:cNvPr>
            <p:cNvSpPr/>
            <p:nvPr/>
          </p:nvSpPr>
          <p:spPr>
            <a:xfrm>
              <a:off x="263768" y="5041232"/>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31" name="TextBox 30">
              <a:extLst>
                <a:ext uri="{FF2B5EF4-FFF2-40B4-BE49-F238E27FC236}">
                  <a16:creationId xmlns:a16="http://schemas.microsoft.com/office/drawing/2014/main" id="{A30F05DB-6243-6B5D-F522-5EB4221B180E}"/>
                </a:ext>
              </a:extLst>
            </p:cNvPr>
            <p:cNvSpPr txBox="1"/>
            <p:nvPr/>
          </p:nvSpPr>
          <p:spPr>
            <a:xfrm>
              <a:off x="213995" y="5092955"/>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considerations</a:t>
              </a:r>
            </a:p>
          </p:txBody>
        </p:sp>
        <p:sp>
          <p:nvSpPr>
            <p:cNvPr id="32" name="Rounded Rectangle 31">
              <a:extLst>
                <a:ext uri="{FF2B5EF4-FFF2-40B4-BE49-F238E27FC236}">
                  <a16:creationId xmlns:a16="http://schemas.microsoft.com/office/drawing/2014/main" id="{B3C50615-C820-64B8-6581-1B69B5465532}"/>
                </a:ext>
              </a:extLst>
            </p:cNvPr>
            <p:cNvSpPr/>
            <p:nvPr/>
          </p:nvSpPr>
          <p:spPr>
            <a:xfrm>
              <a:off x="263768" y="5911779"/>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33" name="TextBox 32">
              <a:extLst>
                <a:ext uri="{FF2B5EF4-FFF2-40B4-BE49-F238E27FC236}">
                  <a16:creationId xmlns:a16="http://schemas.microsoft.com/office/drawing/2014/main" id="{7CA8D004-DD00-F9E4-7C28-CA6535CB1F3A}"/>
                </a:ext>
              </a:extLst>
            </p:cNvPr>
            <p:cNvSpPr txBox="1"/>
            <p:nvPr/>
          </p:nvSpPr>
          <p:spPr>
            <a:xfrm>
              <a:off x="213995" y="5963502"/>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looking forward</a:t>
              </a:r>
            </a:p>
          </p:txBody>
        </p:sp>
      </p:grpSp>
      <p:sp>
        <p:nvSpPr>
          <p:cNvPr id="39" name="TextBox 38">
            <a:extLst>
              <a:ext uri="{FF2B5EF4-FFF2-40B4-BE49-F238E27FC236}">
                <a16:creationId xmlns:a16="http://schemas.microsoft.com/office/drawing/2014/main" id="{EDA1D5D8-EAA6-2454-5FD7-33AEBA84BD28}"/>
              </a:ext>
            </a:extLst>
          </p:cNvPr>
          <p:cNvSpPr txBox="1"/>
          <p:nvPr/>
        </p:nvSpPr>
        <p:spPr>
          <a:xfrm>
            <a:off x="4542853" y="254786"/>
            <a:ext cx="7132321" cy="923330"/>
          </a:xfrm>
          <a:prstGeom prst="rect">
            <a:avLst/>
          </a:prstGeom>
          <a:noFill/>
          <a:ln>
            <a:noFill/>
          </a:ln>
        </p:spPr>
        <p:txBody>
          <a:bodyPr wrap="square" rtlCol="0">
            <a:spAutoFit/>
          </a:bodyPr>
          <a:lstStyle/>
          <a:p>
            <a:pPr algn="ctr"/>
            <a:r>
              <a:rPr lang="en-US" sz="5400" b="1" dirty="0">
                <a:solidFill>
                  <a:srgbClr val="914576"/>
                </a:solidFill>
                <a:latin typeface="Frontage Condensed Outline" pitchFamily="2" charset="77"/>
              </a:rPr>
              <a:t>Mentor program</a:t>
            </a:r>
          </a:p>
        </p:txBody>
      </p:sp>
      <p:cxnSp>
        <p:nvCxnSpPr>
          <p:cNvPr id="40" name="Straight Connector 39">
            <a:extLst>
              <a:ext uri="{FF2B5EF4-FFF2-40B4-BE49-F238E27FC236}">
                <a16:creationId xmlns:a16="http://schemas.microsoft.com/office/drawing/2014/main" id="{3B198CB7-3F19-FCEE-B6D0-0CB24FCFEAB6}"/>
              </a:ext>
            </a:extLst>
          </p:cNvPr>
          <p:cNvCxnSpPr>
            <a:cxnSpLocks/>
          </p:cNvCxnSpPr>
          <p:nvPr/>
        </p:nvCxnSpPr>
        <p:spPr>
          <a:xfrm>
            <a:off x="4542854" y="1259566"/>
            <a:ext cx="7132320" cy="0"/>
          </a:xfrm>
          <a:prstGeom prst="line">
            <a:avLst/>
          </a:prstGeom>
          <a:ln w="19050">
            <a:solidFill>
              <a:srgbClr val="914576"/>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1A914016-8494-B823-63C8-3D47637828DA}"/>
              </a:ext>
            </a:extLst>
          </p:cNvPr>
          <p:cNvCxnSpPr>
            <a:cxnSpLocks/>
          </p:cNvCxnSpPr>
          <p:nvPr/>
        </p:nvCxnSpPr>
        <p:spPr>
          <a:xfrm>
            <a:off x="5742377" y="1259566"/>
            <a:ext cx="5535223" cy="0"/>
          </a:xfrm>
          <a:prstGeom prst="line">
            <a:avLst/>
          </a:prstGeom>
          <a:ln w="19050">
            <a:solidFill>
              <a:srgbClr val="914576"/>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785915E4-F28C-0BF9-F718-08A0B1297A87}"/>
              </a:ext>
            </a:extLst>
          </p:cNvPr>
          <p:cNvGrpSpPr/>
          <p:nvPr/>
        </p:nvGrpSpPr>
        <p:grpSpPr>
          <a:xfrm>
            <a:off x="4542853" y="1495270"/>
            <a:ext cx="7132320" cy="3224615"/>
            <a:chOff x="4542853" y="1495270"/>
            <a:chExt cx="7132320" cy="3224615"/>
          </a:xfrm>
        </p:grpSpPr>
        <p:sp>
          <p:nvSpPr>
            <p:cNvPr id="5" name="TextBox 4">
              <a:extLst>
                <a:ext uri="{FF2B5EF4-FFF2-40B4-BE49-F238E27FC236}">
                  <a16:creationId xmlns:a16="http://schemas.microsoft.com/office/drawing/2014/main" id="{75361FC9-BE38-F410-C987-824BFB0FDDAC}"/>
                </a:ext>
              </a:extLst>
            </p:cNvPr>
            <p:cNvSpPr txBox="1"/>
            <p:nvPr/>
          </p:nvSpPr>
          <p:spPr>
            <a:xfrm>
              <a:off x="4542853" y="1495270"/>
              <a:ext cx="7132320" cy="830997"/>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pPr fontAlgn="base"/>
              <a:r>
                <a:rPr lang="en-US" dirty="0"/>
                <a:t>Align with current NU academic Plan, </a:t>
              </a:r>
              <a:r>
                <a:rPr lang="en-US" i="1" dirty="0"/>
                <a:t>Experience Unleashed​</a:t>
              </a:r>
            </a:p>
          </p:txBody>
        </p:sp>
        <p:sp>
          <p:nvSpPr>
            <p:cNvPr id="8" name="TextBox 7">
              <a:extLst>
                <a:ext uri="{FF2B5EF4-FFF2-40B4-BE49-F238E27FC236}">
                  <a16:creationId xmlns:a16="http://schemas.microsoft.com/office/drawing/2014/main" id="{80FDCB1F-E290-E5D1-55E4-56844D6D6211}"/>
                </a:ext>
              </a:extLst>
            </p:cNvPr>
            <p:cNvSpPr txBox="1"/>
            <p:nvPr/>
          </p:nvSpPr>
          <p:spPr>
            <a:xfrm>
              <a:off x="4542853" y="2409784"/>
              <a:ext cx="7132320" cy="461665"/>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r>
                <a:rPr lang="en-US" dirty="0"/>
                <a:t>Support student mentees</a:t>
              </a:r>
            </a:p>
          </p:txBody>
        </p:sp>
        <p:sp>
          <p:nvSpPr>
            <p:cNvPr id="9" name="TextBox 8">
              <a:extLst>
                <a:ext uri="{FF2B5EF4-FFF2-40B4-BE49-F238E27FC236}">
                  <a16:creationId xmlns:a16="http://schemas.microsoft.com/office/drawing/2014/main" id="{E5F51D77-00A6-5D40-E977-1CDA38876A4B}"/>
                </a:ext>
              </a:extLst>
            </p:cNvPr>
            <p:cNvSpPr txBox="1"/>
            <p:nvPr/>
          </p:nvSpPr>
          <p:spPr>
            <a:xfrm>
              <a:off x="4542853" y="2974374"/>
              <a:ext cx="7132320" cy="830997"/>
            </a:xfrm>
            <a:prstGeom prst="rect">
              <a:avLst/>
            </a:prstGeom>
            <a:noFill/>
            <a:ln>
              <a:noFill/>
            </a:ln>
          </p:spPr>
          <p:txBody>
            <a:bodyPr wrap="square" rtlCol="0">
              <a:spAutoFit/>
            </a:bodyPr>
            <a:lstStyle/>
            <a:p>
              <a:pPr marL="342900" indent="-342900">
                <a:buClr>
                  <a:srgbClr val="914576"/>
                </a:buClr>
                <a:buSzPct val="100000"/>
                <a:buFont typeface="Menlo Regular" panose="020B0609030804020204" pitchFamily="49" charset="0"/>
                <a:buChar char="❉"/>
              </a:pPr>
              <a:r>
                <a:rPr lang="en-US" sz="2400" dirty="0">
                  <a:solidFill>
                    <a:srgbClr val="4E274A"/>
                  </a:solidFill>
                  <a:latin typeface="DengXian" panose="02010600030101010101" pitchFamily="2" charset="-122"/>
                  <a:ea typeface="DengXian" panose="02010600030101010101" pitchFamily="2" charset="-122"/>
                </a:rPr>
                <a:t>Support faculty, staff, and graduate student mentors by conducting mentor training​</a:t>
              </a:r>
            </a:p>
          </p:txBody>
        </p:sp>
        <p:sp>
          <p:nvSpPr>
            <p:cNvPr id="10" name="TextBox 9">
              <a:extLst>
                <a:ext uri="{FF2B5EF4-FFF2-40B4-BE49-F238E27FC236}">
                  <a16:creationId xmlns:a16="http://schemas.microsoft.com/office/drawing/2014/main" id="{A9C1BB47-62B2-A283-EA5C-ABC9FBB33C29}"/>
                </a:ext>
              </a:extLst>
            </p:cNvPr>
            <p:cNvSpPr txBox="1"/>
            <p:nvPr/>
          </p:nvSpPr>
          <p:spPr>
            <a:xfrm>
              <a:off x="4542853" y="3888888"/>
              <a:ext cx="7132320" cy="830997"/>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pPr fontAlgn="base"/>
              <a:r>
                <a:rPr lang="en-US" dirty="0"/>
                <a:t>Applications for mentors and mentees will be completed through a NU Qualtrics survey​</a:t>
              </a:r>
            </a:p>
          </p:txBody>
        </p:sp>
      </p:grpSp>
      <p:grpSp>
        <p:nvGrpSpPr>
          <p:cNvPr id="3" name="Group 2">
            <a:extLst>
              <a:ext uri="{FF2B5EF4-FFF2-40B4-BE49-F238E27FC236}">
                <a16:creationId xmlns:a16="http://schemas.microsoft.com/office/drawing/2014/main" id="{FB9AB64B-4578-3874-7C5F-52D1084BF86E}"/>
              </a:ext>
            </a:extLst>
          </p:cNvPr>
          <p:cNvGrpSpPr>
            <a:grpSpLocks noChangeAspect="1"/>
          </p:cNvGrpSpPr>
          <p:nvPr/>
        </p:nvGrpSpPr>
        <p:grpSpPr>
          <a:xfrm>
            <a:off x="1009137" y="2951549"/>
            <a:ext cx="10173726" cy="3108960"/>
            <a:chOff x="1709028" y="2055173"/>
            <a:chExt cx="8602784" cy="2628900"/>
          </a:xfrm>
        </p:grpSpPr>
        <p:pic>
          <p:nvPicPr>
            <p:cNvPr id="2050" name="Picture 2">
              <a:extLst>
                <a:ext uri="{FF2B5EF4-FFF2-40B4-BE49-F238E27FC236}">
                  <a16:creationId xmlns:a16="http://schemas.microsoft.com/office/drawing/2014/main" id="{3652C863-2D82-A3CA-8C51-B50073F0BC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46212" y="2055173"/>
              <a:ext cx="4165600" cy="240030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a:extLst>
                <a:ext uri="{FF2B5EF4-FFF2-40B4-BE49-F238E27FC236}">
                  <a16:creationId xmlns:a16="http://schemas.microsoft.com/office/drawing/2014/main" id="{75CE80DB-78F3-99AA-FC79-95B88C93298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9028" y="2055173"/>
              <a:ext cx="4305300" cy="262890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5" name="Group 14">
            <a:extLst>
              <a:ext uri="{FF2B5EF4-FFF2-40B4-BE49-F238E27FC236}">
                <a16:creationId xmlns:a16="http://schemas.microsoft.com/office/drawing/2014/main" id="{FD7BCA55-FCD2-9BF1-B8A2-617973C71DDA}"/>
              </a:ext>
            </a:extLst>
          </p:cNvPr>
          <p:cNvGrpSpPr/>
          <p:nvPr/>
        </p:nvGrpSpPr>
        <p:grpSpPr>
          <a:xfrm>
            <a:off x="3357716" y="1619337"/>
            <a:ext cx="5476568" cy="923330"/>
            <a:chOff x="353961" y="1752556"/>
            <a:chExt cx="5476568" cy="923330"/>
          </a:xfrm>
        </p:grpSpPr>
        <p:sp>
          <p:nvSpPr>
            <p:cNvPr id="4" name="Rounded Rectangle 3">
              <a:extLst>
                <a:ext uri="{FF2B5EF4-FFF2-40B4-BE49-F238E27FC236}">
                  <a16:creationId xmlns:a16="http://schemas.microsoft.com/office/drawing/2014/main" id="{75B68AFF-2C82-E30A-9CC2-D94F44596F3F}"/>
                </a:ext>
              </a:extLst>
            </p:cNvPr>
            <p:cNvSpPr/>
            <p:nvPr/>
          </p:nvSpPr>
          <p:spPr>
            <a:xfrm>
              <a:off x="353961" y="1752556"/>
              <a:ext cx="5476568" cy="923330"/>
            </a:xfrm>
            <a:prstGeom prst="roundRect">
              <a:avLst>
                <a:gd name="adj" fmla="val 50000"/>
              </a:avLst>
            </a:prstGeom>
            <a:solidFill>
              <a:srgbClr val="F7DF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14" name="TextBox 13">
              <a:extLst>
                <a:ext uri="{FF2B5EF4-FFF2-40B4-BE49-F238E27FC236}">
                  <a16:creationId xmlns:a16="http://schemas.microsoft.com/office/drawing/2014/main" id="{8B2CA563-5302-D19F-350C-5497F89AF8D2}"/>
                </a:ext>
              </a:extLst>
            </p:cNvPr>
            <p:cNvSpPr txBox="1"/>
            <p:nvPr/>
          </p:nvSpPr>
          <p:spPr>
            <a:xfrm>
              <a:off x="353961" y="1983388"/>
              <a:ext cx="5476568" cy="461665"/>
            </a:xfrm>
            <a:prstGeom prst="rect">
              <a:avLst/>
            </a:prstGeom>
            <a:noFill/>
          </p:spPr>
          <p:txBody>
            <a:bodyPr wrap="square">
              <a:spAutoFit/>
            </a:bodyPr>
            <a:lstStyle/>
            <a:p>
              <a:pPr algn="ctr"/>
              <a:r>
                <a:rPr lang="en-US" sz="2400" b="1" i="0" u="none" strike="noStrike" dirty="0">
                  <a:solidFill>
                    <a:srgbClr val="4E274A"/>
                  </a:solidFill>
                  <a:effectLst/>
                  <a:latin typeface="DengXian" panose="02010600030101010101" pitchFamily="2" charset="-122"/>
                  <a:ea typeface="DengXian" panose="02010600030101010101" pitchFamily="2" charset="-122"/>
                </a:rPr>
                <a:t>Mid-Year Assessment Survey</a:t>
              </a:r>
              <a:endParaRPr lang="en-US" sz="2400" dirty="0">
                <a:solidFill>
                  <a:srgbClr val="4E274A"/>
                </a:solidFill>
                <a:latin typeface="DengXian" panose="02010600030101010101" pitchFamily="2" charset="-122"/>
                <a:ea typeface="DengXian" panose="02010600030101010101" pitchFamily="2" charset="-122"/>
              </a:endParaRPr>
            </a:p>
          </p:txBody>
        </p:sp>
      </p:grpSp>
      <p:grpSp>
        <p:nvGrpSpPr>
          <p:cNvPr id="16" name="Group 15">
            <a:extLst>
              <a:ext uri="{FF2B5EF4-FFF2-40B4-BE49-F238E27FC236}">
                <a16:creationId xmlns:a16="http://schemas.microsoft.com/office/drawing/2014/main" id="{6382A7BA-C6CF-9C97-8BC3-F8F9F4B5704B}"/>
              </a:ext>
            </a:extLst>
          </p:cNvPr>
          <p:cNvGrpSpPr/>
          <p:nvPr/>
        </p:nvGrpSpPr>
        <p:grpSpPr>
          <a:xfrm>
            <a:off x="3357716" y="1614624"/>
            <a:ext cx="5476568" cy="923330"/>
            <a:chOff x="353961" y="1752556"/>
            <a:chExt cx="5476568" cy="923330"/>
          </a:xfrm>
        </p:grpSpPr>
        <p:sp>
          <p:nvSpPr>
            <p:cNvPr id="17" name="Rounded Rectangle 16">
              <a:extLst>
                <a:ext uri="{FF2B5EF4-FFF2-40B4-BE49-F238E27FC236}">
                  <a16:creationId xmlns:a16="http://schemas.microsoft.com/office/drawing/2014/main" id="{BE1876F1-2708-47FF-A2E6-232A542FF3DB}"/>
                </a:ext>
              </a:extLst>
            </p:cNvPr>
            <p:cNvSpPr/>
            <p:nvPr/>
          </p:nvSpPr>
          <p:spPr>
            <a:xfrm>
              <a:off x="353961" y="1752556"/>
              <a:ext cx="5476568" cy="923330"/>
            </a:xfrm>
            <a:prstGeom prst="roundRect">
              <a:avLst>
                <a:gd name="adj" fmla="val 50000"/>
              </a:avLst>
            </a:prstGeom>
            <a:solidFill>
              <a:srgbClr val="F7DF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18" name="TextBox 17">
              <a:extLst>
                <a:ext uri="{FF2B5EF4-FFF2-40B4-BE49-F238E27FC236}">
                  <a16:creationId xmlns:a16="http://schemas.microsoft.com/office/drawing/2014/main" id="{134AD6B7-EE5C-93FF-2F2D-95934C9F4E58}"/>
                </a:ext>
              </a:extLst>
            </p:cNvPr>
            <p:cNvSpPr txBox="1"/>
            <p:nvPr/>
          </p:nvSpPr>
          <p:spPr>
            <a:xfrm>
              <a:off x="353961" y="1983388"/>
              <a:ext cx="5476568" cy="461665"/>
            </a:xfrm>
            <a:prstGeom prst="rect">
              <a:avLst/>
            </a:prstGeom>
            <a:noFill/>
          </p:spPr>
          <p:txBody>
            <a:bodyPr wrap="square">
              <a:spAutoFit/>
            </a:bodyPr>
            <a:lstStyle/>
            <a:p>
              <a:pPr algn="ctr"/>
              <a:r>
                <a:rPr lang="en-US" sz="2400" b="1" i="0" u="none" strike="noStrike" dirty="0">
                  <a:solidFill>
                    <a:srgbClr val="4E274A"/>
                  </a:solidFill>
                  <a:effectLst/>
                  <a:latin typeface="DengXian" panose="02010600030101010101" pitchFamily="2" charset="-122"/>
                  <a:ea typeface="DengXian" panose="02010600030101010101" pitchFamily="2" charset="-122"/>
                </a:rPr>
                <a:t>Year-End Assessment Survey</a:t>
              </a:r>
              <a:endParaRPr lang="en-US" sz="2400" dirty="0">
                <a:solidFill>
                  <a:srgbClr val="4E274A"/>
                </a:solidFill>
                <a:latin typeface="DengXian" panose="02010600030101010101" pitchFamily="2" charset="-122"/>
                <a:ea typeface="DengXian" panose="02010600030101010101" pitchFamily="2" charset="-122"/>
              </a:endParaRPr>
            </a:p>
          </p:txBody>
        </p:sp>
      </p:grpSp>
      <p:grpSp>
        <p:nvGrpSpPr>
          <p:cNvPr id="19" name="Group 18">
            <a:extLst>
              <a:ext uri="{FF2B5EF4-FFF2-40B4-BE49-F238E27FC236}">
                <a16:creationId xmlns:a16="http://schemas.microsoft.com/office/drawing/2014/main" id="{EEB9F556-61F4-E23F-89A7-47C46375F0CF}"/>
              </a:ext>
            </a:extLst>
          </p:cNvPr>
          <p:cNvGrpSpPr>
            <a:grpSpLocks noChangeAspect="1"/>
          </p:cNvGrpSpPr>
          <p:nvPr/>
        </p:nvGrpSpPr>
        <p:grpSpPr>
          <a:xfrm>
            <a:off x="1797050" y="2782358"/>
            <a:ext cx="8597900" cy="3835401"/>
            <a:chOff x="184150" y="-1836738"/>
            <a:chExt cx="8597900" cy="3835401"/>
          </a:xfrm>
        </p:grpSpPr>
        <p:pic>
          <p:nvPicPr>
            <p:cNvPr id="2053" name="Picture 5">
              <a:extLst>
                <a:ext uri="{FF2B5EF4-FFF2-40B4-BE49-F238E27FC236}">
                  <a16:creationId xmlns:a16="http://schemas.microsoft.com/office/drawing/2014/main" id="{94C98148-5CEC-301B-A440-42C9BC22FD2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4150" y="-1836738"/>
              <a:ext cx="4140200" cy="3835401"/>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a:extLst>
                <a:ext uri="{FF2B5EF4-FFF2-40B4-BE49-F238E27FC236}">
                  <a16:creationId xmlns:a16="http://schemas.microsoft.com/office/drawing/2014/main" id="{B58A8522-A3C1-454E-E163-0C11405D759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65650" y="-1836738"/>
              <a:ext cx="4216400" cy="321310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044668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xit" presetSubtype="8" fill="hold" nodeType="afterEffect">
                                  <p:stCondLst>
                                    <p:cond delay="0"/>
                                  </p:stCondLst>
                                  <p:childTnLst>
                                    <p:anim calcmode="lin" valueType="num">
                                      <p:cBhvr additive="base">
                                        <p:cTn id="6" dur="1000"/>
                                        <p:tgtEl>
                                          <p:spTgt spid="6"/>
                                        </p:tgtEl>
                                        <p:attrNameLst>
                                          <p:attrName>ppt_x</p:attrName>
                                        </p:attrNameLst>
                                      </p:cBhvr>
                                      <p:tavLst>
                                        <p:tav tm="0">
                                          <p:val>
                                            <p:strVal val="ppt_x"/>
                                          </p:val>
                                        </p:tav>
                                        <p:tav tm="100000">
                                          <p:val>
                                            <p:strVal val="0-ppt_w/2"/>
                                          </p:val>
                                        </p:tav>
                                      </p:tavLst>
                                    </p:anim>
                                    <p:anim calcmode="lin" valueType="num">
                                      <p:cBhvr additive="base">
                                        <p:cTn id="7" dur="1000"/>
                                        <p:tgtEl>
                                          <p:spTgt spid="6"/>
                                        </p:tgtEl>
                                        <p:attrNameLst>
                                          <p:attrName>ppt_y</p:attrName>
                                        </p:attrNameLst>
                                      </p:cBhvr>
                                      <p:tavLst>
                                        <p:tav tm="0">
                                          <p:val>
                                            <p:strVal val="ppt_y"/>
                                          </p:val>
                                        </p:tav>
                                        <p:tav tm="100000">
                                          <p:val>
                                            <p:strVal val="ppt_y"/>
                                          </p:val>
                                        </p:tav>
                                      </p:tavLst>
                                    </p:anim>
                                    <p:set>
                                      <p:cBhvr>
                                        <p:cTn id="8" dur="1" fill="hold">
                                          <p:stCondLst>
                                            <p:cond delay="999"/>
                                          </p:stCondLst>
                                        </p:cTn>
                                        <p:tgtEl>
                                          <p:spTgt spid="6"/>
                                        </p:tgtEl>
                                        <p:attrNameLst>
                                          <p:attrName>style.visibility</p:attrName>
                                        </p:attrNameLst>
                                      </p:cBhvr>
                                      <p:to>
                                        <p:strVal val="hidden"/>
                                      </p:to>
                                    </p:set>
                                  </p:childTnLst>
                                </p:cTn>
                              </p:par>
                              <p:par>
                                <p:cTn id="9" presetID="0" presetClass="path" presetSubtype="0" accel="50000" decel="50000" fill="hold" nodeType="withEffect">
                                  <p:stCondLst>
                                    <p:cond delay="0"/>
                                  </p:stCondLst>
                                  <p:childTnLst>
                                    <p:animMotion origin="layout" path="M -0.06159 -4.81481E-6 L -0.4336 -0.00046 " pathEditMode="relative" rAng="0" ptsTypes="AA">
                                      <p:cBhvr>
                                        <p:cTn id="10" dur="2000" fill="hold"/>
                                        <p:tgtEl>
                                          <p:spTgt spid="7"/>
                                        </p:tgtEl>
                                        <p:attrNameLst>
                                          <p:attrName>ppt_x</p:attrName>
                                          <p:attrName>ppt_y</p:attrName>
                                        </p:attrNameLst>
                                      </p:cBhvr>
                                      <p:rCtr x="-18607" y="-23"/>
                                    </p:animMotion>
                                  </p:childTnLst>
                                </p:cTn>
                              </p:par>
                              <p:par>
                                <p:cTn id="11" presetID="0" presetClass="path" presetSubtype="0" accel="50000" decel="50000" fill="hold" grpId="0" nodeType="withEffect">
                                  <p:stCondLst>
                                    <p:cond delay="0"/>
                                  </p:stCondLst>
                                  <p:childTnLst>
                                    <p:animMotion origin="layout" path="M -4.16667E-6 1.85185E-6 L -0.1651 0.00023 " pathEditMode="relative" rAng="0" ptsTypes="AA">
                                      <p:cBhvr>
                                        <p:cTn id="12" dur="2000" fill="hold"/>
                                        <p:tgtEl>
                                          <p:spTgt spid="39"/>
                                        </p:tgtEl>
                                        <p:attrNameLst>
                                          <p:attrName>ppt_x</p:attrName>
                                          <p:attrName>ppt_y</p:attrName>
                                        </p:attrNameLst>
                                      </p:cBhvr>
                                      <p:rCtr x="-8255" y="0"/>
                                    </p:animMotion>
                                  </p:childTnLst>
                                </p:cTn>
                              </p:par>
                              <p:par>
                                <p:cTn id="13" presetID="10" presetClass="exit" presetSubtype="0" fill="hold" nodeType="withEffect">
                                  <p:stCondLst>
                                    <p:cond delay="0"/>
                                  </p:stCondLst>
                                  <p:childTnLst>
                                    <p:animEffect transition="out" filter="fade">
                                      <p:cBhvr>
                                        <p:cTn id="14" dur="1000"/>
                                        <p:tgtEl>
                                          <p:spTgt spid="11"/>
                                        </p:tgtEl>
                                      </p:cBhvr>
                                    </p:animEffect>
                                    <p:set>
                                      <p:cBhvr>
                                        <p:cTn id="15" dur="1" fill="hold">
                                          <p:stCondLst>
                                            <p:cond delay="999"/>
                                          </p:stCondLst>
                                        </p:cTn>
                                        <p:tgtEl>
                                          <p:spTgt spid="11"/>
                                        </p:tgtEl>
                                        <p:attrNameLst>
                                          <p:attrName>style.visibility</p:attrName>
                                        </p:attrNameLst>
                                      </p:cBhvr>
                                      <p:to>
                                        <p:strVal val="hidden"/>
                                      </p:to>
                                    </p:set>
                                  </p:childTnLst>
                                </p:cTn>
                              </p:par>
                            </p:childTnLst>
                          </p:cTn>
                        </p:par>
                        <p:par>
                          <p:cTn id="16" fill="hold">
                            <p:stCondLst>
                              <p:cond delay="2000"/>
                            </p:stCondLst>
                            <p:childTnLst>
                              <p:par>
                                <p:cTn id="17" presetID="10" presetClass="entr" presetSubtype="0" fill="hold" nodeType="after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childTnLst>
                                </p:cTn>
                              </p:par>
                              <p:par>
                                <p:cTn id="20" presetID="10" presetClass="entr" presetSubtype="0" fill="hold"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10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1000"/>
                                        <p:tgtEl>
                                          <p:spTgt spid="3"/>
                                        </p:tgtEl>
                                      </p:cBhvr>
                                    </p:animEffect>
                                    <p:set>
                                      <p:cBhvr>
                                        <p:cTn id="27" dur="1" fill="hold">
                                          <p:stCondLst>
                                            <p:cond delay="999"/>
                                          </p:stCondLst>
                                        </p:cTn>
                                        <p:tgtEl>
                                          <p:spTgt spid="3"/>
                                        </p:tgtEl>
                                        <p:attrNameLst>
                                          <p:attrName>style.visibility</p:attrName>
                                        </p:attrNameLst>
                                      </p:cBhvr>
                                      <p:to>
                                        <p:strVal val="hidden"/>
                                      </p:to>
                                    </p:set>
                                  </p:childTnLst>
                                </p:cTn>
                              </p:par>
                              <p:par>
                                <p:cTn id="28" presetID="10" presetClass="exit" presetSubtype="0" fill="hold" nodeType="withEffect">
                                  <p:stCondLst>
                                    <p:cond delay="0"/>
                                  </p:stCondLst>
                                  <p:childTnLst>
                                    <p:animEffect transition="out" filter="fade">
                                      <p:cBhvr>
                                        <p:cTn id="29" dur="1000"/>
                                        <p:tgtEl>
                                          <p:spTgt spid="15"/>
                                        </p:tgtEl>
                                      </p:cBhvr>
                                    </p:animEffect>
                                    <p:set>
                                      <p:cBhvr>
                                        <p:cTn id="30" dur="1" fill="hold">
                                          <p:stCondLst>
                                            <p:cond delay="999"/>
                                          </p:stCondLst>
                                        </p:cTn>
                                        <p:tgtEl>
                                          <p:spTgt spid="15"/>
                                        </p:tgtEl>
                                        <p:attrNameLst>
                                          <p:attrName>style.visibility</p:attrName>
                                        </p:attrNameLst>
                                      </p:cBhvr>
                                      <p:to>
                                        <p:strVal val="hidden"/>
                                      </p:to>
                                    </p:set>
                                  </p:childTnLst>
                                </p:cTn>
                              </p:par>
                            </p:childTnLst>
                          </p:cTn>
                        </p:par>
                        <p:par>
                          <p:cTn id="31" fill="hold">
                            <p:stCondLst>
                              <p:cond delay="1000"/>
                            </p:stCondLst>
                            <p:childTnLst>
                              <p:par>
                                <p:cTn id="32" presetID="10" presetClass="entr" presetSubtype="0" fill="hold" nodeType="after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fade">
                                      <p:cBhvr>
                                        <p:cTn id="34" dur="1000"/>
                                        <p:tgtEl>
                                          <p:spTgt spid="16"/>
                                        </p:tgtEl>
                                      </p:cBhvr>
                                    </p:animEffect>
                                  </p:childTnLst>
                                </p:cTn>
                              </p:par>
                              <p:par>
                                <p:cTn id="35" presetID="10" presetClass="entr" presetSubtype="0" fill="hold" nodeType="with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F6C3E1A-A987-1142-8AB9-DB75E68A603D}"/>
              </a:ext>
            </a:extLst>
          </p:cNvPr>
          <p:cNvSpPr/>
          <p:nvPr/>
        </p:nvSpPr>
        <p:spPr>
          <a:xfrm>
            <a:off x="0" y="0"/>
            <a:ext cx="4025900" cy="6858000"/>
          </a:xfrm>
          <a:prstGeom prst="rect">
            <a:avLst/>
          </a:prstGeom>
          <a:solidFill>
            <a:srgbClr val="57C8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EFAAC3BD-D6E1-2F48-9D79-BCCEB0831095}"/>
              </a:ext>
            </a:extLst>
          </p:cNvPr>
          <p:cNvSpPr txBox="1"/>
          <p:nvPr/>
        </p:nvSpPr>
        <p:spPr>
          <a:xfrm>
            <a:off x="0" y="250911"/>
            <a:ext cx="4025900" cy="1938992"/>
          </a:xfrm>
          <a:prstGeom prst="rect">
            <a:avLst/>
          </a:prstGeom>
          <a:noFill/>
        </p:spPr>
        <p:txBody>
          <a:bodyPr wrap="square" rtlCol="0">
            <a:spAutoFit/>
          </a:bodyPr>
          <a:lstStyle/>
          <a:p>
            <a:pPr algn="ctr">
              <a:lnSpc>
                <a:spcPts val="3600"/>
              </a:lnSpc>
            </a:pPr>
            <a:r>
              <a:rPr lang="en-US" sz="3600" b="1" dirty="0" err="1">
                <a:solidFill>
                  <a:schemeClr val="bg1"/>
                </a:solidFill>
                <a:latin typeface="Frontage Condensed Outline" pitchFamily="2" charset="77"/>
              </a:rPr>
              <a:t>tgnc</a:t>
            </a:r>
            <a:br>
              <a:rPr lang="en-US" sz="3600" b="1" dirty="0">
                <a:solidFill>
                  <a:schemeClr val="bg1"/>
                </a:solidFill>
                <a:latin typeface="Frontage Condensed Outline" pitchFamily="2" charset="77"/>
              </a:rPr>
            </a:br>
            <a:r>
              <a:rPr lang="en-US" sz="3600" b="1" dirty="0">
                <a:solidFill>
                  <a:schemeClr val="bg1"/>
                </a:solidFill>
                <a:latin typeface="Frontage Condensed Outline" pitchFamily="2" charset="77"/>
              </a:rPr>
              <a:t>undergraduate stem student retention</a:t>
            </a:r>
          </a:p>
        </p:txBody>
      </p:sp>
      <p:sp>
        <p:nvSpPr>
          <p:cNvPr id="24" name="Rounded Rectangle 23">
            <a:extLst>
              <a:ext uri="{FF2B5EF4-FFF2-40B4-BE49-F238E27FC236}">
                <a16:creationId xmlns:a16="http://schemas.microsoft.com/office/drawing/2014/main" id="{C671C6A6-E0D2-999B-43C3-F2D74FC92C33}"/>
              </a:ext>
            </a:extLst>
          </p:cNvPr>
          <p:cNvSpPr/>
          <p:nvPr/>
        </p:nvSpPr>
        <p:spPr>
          <a:xfrm>
            <a:off x="263768" y="2429594"/>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solidFill>
                <a:srgbClr val="EC9B8C"/>
              </a:solidFill>
              <a:latin typeface="Frontage Condensed Outline" pitchFamily="2" charset="77"/>
              <a:ea typeface="DengXian" panose="02010600030101010101" pitchFamily="2" charset="-122"/>
            </a:endParaRPr>
          </a:p>
        </p:txBody>
      </p:sp>
      <p:sp>
        <p:nvSpPr>
          <p:cNvPr id="25" name="TextBox 24">
            <a:extLst>
              <a:ext uri="{FF2B5EF4-FFF2-40B4-BE49-F238E27FC236}">
                <a16:creationId xmlns:a16="http://schemas.microsoft.com/office/drawing/2014/main" id="{533F1968-B699-6A13-9094-A224A6DAB3E4}"/>
              </a:ext>
            </a:extLst>
          </p:cNvPr>
          <p:cNvSpPr txBox="1"/>
          <p:nvPr/>
        </p:nvSpPr>
        <p:spPr>
          <a:xfrm>
            <a:off x="213995" y="2481317"/>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background</a:t>
            </a:r>
          </a:p>
        </p:txBody>
      </p:sp>
      <p:sp>
        <p:nvSpPr>
          <p:cNvPr id="26" name="Rounded Rectangle 25">
            <a:extLst>
              <a:ext uri="{FF2B5EF4-FFF2-40B4-BE49-F238E27FC236}">
                <a16:creationId xmlns:a16="http://schemas.microsoft.com/office/drawing/2014/main" id="{0569E55C-C8BD-F48B-C6D6-C6388780B18A}"/>
              </a:ext>
            </a:extLst>
          </p:cNvPr>
          <p:cNvSpPr/>
          <p:nvPr/>
        </p:nvSpPr>
        <p:spPr>
          <a:xfrm>
            <a:off x="263768" y="3300140"/>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27" name="TextBox 26">
            <a:extLst>
              <a:ext uri="{FF2B5EF4-FFF2-40B4-BE49-F238E27FC236}">
                <a16:creationId xmlns:a16="http://schemas.microsoft.com/office/drawing/2014/main" id="{F0DE0D0E-2AE3-8E23-E74C-B511410A724A}"/>
              </a:ext>
            </a:extLst>
          </p:cNvPr>
          <p:cNvSpPr txBox="1"/>
          <p:nvPr/>
        </p:nvSpPr>
        <p:spPr>
          <a:xfrm>
            <a:off x="213995" y="3351863"/>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theory</a:t>
            </a:r>
          </a:p>
        </p:txBody>
      </p:sp>
      <p:sp>
        <p:nvSpPr>
          <p:cNvPr id="28" name="Rounded Rectangle 27">
            <a:extLst>
              <a:ext uri="{FF2B5EF4-FFF2-40B4-BE49-F238E27FC236}">
                <a16:creationId xmlns:a16="http://schemas.microsoft.com/office/drawing/2014/main" id="{12365CCB-263C-C2F0-AF7C-0417DEA1CBCC}"/>
              </a:ext>
            </a:extLst>
          </p:cNvPr>
          <p:cNvSpPr/>
          <p:nvPr/>
        </p:nvSpPr>
        <p:spPr>
          <a:xfrm>
            <a:off x="263768" y="4170686"/>
            <a:ext cx="3498363" cy="647700"/>
          </a:xfrm>
          <a:prstGeom prst="roundRect">
            <a:avLst>
              <a:gd name="adj" fmla="val 50000"/>
            </a:avLst>
          </a:prstGeom>
          <a:solidFill>
            <a:srgbClr val="9145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29" name="TextBox 28">
            <a:extLst>
              <a:ext uri="{FF2B5EF4-FFF2-40B4-BE49-F238E27FC236}">
                <a16:creationId xmlns:a16="http://schemas.microsoft.com/office/drawing/2014/main" id="{2130F62D-2FB1-8836-4372-29CFC156B416}"/>
              </a:ext>
            </a:extLst>
          </p:cNvPr>
          <p:cNvSpPr txBox="1"/>
          <p:nvPr/>
        </p:nvSpPr>
        <p:spPr>
          <a:xfrm>
            <a:off x="213995" y="4222409"/>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proposal</a:t>
            </a:r>
          </a:p>
        </p:txBody>
      </p:sp>
      <p:sp>
        <p:nvSpPr>
          <p:cNvPr id="30" name="Rounded Rectangle 29">
            <a:extLst>
              <a:ext uri="{FF2B5EF4-FFF2-40B4-BE49-F238E27FC236}">
                <a16:creationId xmlns:a16="http://schemas.microsoft.com/office/drawing/2014/main" id="{5BBA6709-3D35-BBFF-D0D2-33593A4C4C8D}"/>
              </a:ext>
            </a:extLst>
          </p:cNvPr>
          <p:cNvSpPr/>
          <p:nvPr/>
        </p:nvSpPr>
        <p:spPr>
          <a:xfrm>
            <a:off x="263768" y="5041232"/>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31" name="TextBox 30">
            <a:extLst>
              <a:ext uri="{FF2B5EF4-FFF2-40B4-BE49-F238E27FC236}">
                <a16:creationId xmlns:a16="http://schemas.microsoft.com/office/drawing/2014/main" id="{A30F05DB-6243-6B5D-F522-5EB4221B180E}"/>
              </a:ext>
            </a:extLst>
          </p:cNvPr>
          <p:cNvSpPr txBox="1"/>
          <p:nvPr/>
        </p:nvSpPr>
        <p:spPr>
          <a:xfrm>
            <a:off x="213995" y="5092955"/>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considerations</a:t>
            </a:r>
          </a:p>
        </p:txBody>
      </p:sp>
      <p:sp>
        <p:nvSpPr>
          <p:cNvPr id="32" name="Rounded Rectangle 31">
            <a:extLst>
              <a:ext uri="{FF2B5EF4-FFF2-40B4-BE49-F238E27FC236}">
                <a16:creationId xmlns:a16="http://schemas.microsoft.com/office/drawing/2014/main" id="{B3C50615-C820-64B8-6581-1B69B5465532}"/>
              </a:ext>
            </a:extLst>
          </p:cNvPr>
          <p:cNvSpPr/>
          <p:nvPr/>
        </p:nvSpPr>
        <p:spPr>
          <a:xfrm>
            <a:off x="263768" y="5911779"/>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33" name="TextBox 32">
            <a:extLst>
              <a:ext uri="{FF2B5EF4-FFF2-40B4-BE49-F238E27FC236}">
                <a16:creationId xmlns:a16="http://schemas.microsoft.com/office/drawing/2014/main" id="{7CA8D004-DD00-F9E4-7C28-CA6535CB1F3A}"/>
              </a:ext>
            </a:extLst>
          </p:cNvPr>
          <p:cNvSpPr txBox="1"/>
          <p:nvPr/>
        </p:nvSpPr>
        <p:spPr>
          <a:xfrm>
            <a:off x="213995" y="5963502"/>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looking forward</a:t>
            </a:r>
          </a:p>
        </p:txBody>
      </p:sp>
      <p:sp>
        <p:nvSpPr>
          <p:cNvPr id="39" name="TextBox 38">
            <a:extLst>
              <a:ext uri="{FF2B5EF4-FFF2-40B4-BE49-F238E27FC236}">
                <a16:creationId xmlns:a16="http://schemas.microsoft.com/office/drawing/2014/main" id="{EDA1D5D8-EAA6-2454-5FD7-33AEBA84BD28}"/>
              </a:ext>
            </a:extLst>
          </p:cNvPr>
          <p:cNvSpPr txBox="1"/>
          <p:nvPr/>
        </p:nvSpPr>
        <p:spPr>
          <a:xfrm>
            <a:off x="4025901" y="254786"/>
            <a:ext cx="8166100" cy="923330"/>
          </a:xfrm>
          <a:prstGeom prst="rect">
            <a:avLst/>
          </a:prstGeom>
          <a:noFill/>
          <a:ln>
            <a:noFill/>
          </a:ln>
        </p:spPr>
        <p:txBody>
          <a:bodyPr wrap="square" rtlCol="0">
            <a:spAutoFit/>
          </a:bodyPr>
          <a:lstStyle/>
          <a:p>
            <a:pPr algn="ctr"/>
            <a:r>
              <a:rPr lang="en-US" sz="5400" b="1" dirty="0">
                <a:solidFill>
                  <a:srgbClr val="914576"/>
                </a:solidFill>
                <a:latin typeface="Frontage Condensed Outline" pitchFamily="2" charset="77"/>
              </a:rPr>
              <a:t>Budget + funding</a:t>
            </a:r>
          </a:p>
        </p:txBody>
      </p:sp>
      <p:cxnSp>
        <p:nvCxnSpPr>
          <p:cNvPr id="40" name="Straight Connector 39">
            <a:extLst>
              <a:ext uri="{FF2B5EF4-FFF2-40B4-BE49-F238E27FC236}">
                <a16:creationId xmlns:a16="http://schemas.microsoft.com/office/drawing/2014/main" id="{3B198CB7-3F19-FCEE-B6D0-0CB24FCFEAB6}"/>
              </a:ext>
            </a:extLst>
          </p:cNvPr>
          <p:cNvCxnSpPr>
            <a:cxnSpLocks/>
          </p:cNvCxnSpPr>
          <p:nvPr/>
        </p:nvCxnSpPr>
        <p:spPr>
          <a:xfrm>
            <a:off x="4542854" y="1259566"/>
            <a:ext cx="7132320" cy="0"/>
          </a:xfrm>
          <a:prstGeom prst="line">
            <a:avLst/>
          </a:prstGeom>
          <a:ln w="19050">
            <a:solidFill>
              <a:srgbClr val="914576"/>
            </a:solidFill>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3ECA4DF5-BDF6-9070-6514-35AAFB171870}"/>
              </a:ext>
            </a:extLst>
          </p:cNvPr>
          <p:cNvSpPr txBox="1"/>
          <p:nvPr/>
        </p:nvSpPr>
        <p:spPr>
          <a:xfrm>
            <a:off x="4542853" y="1495270"/>
            <a:ext cx="7132320" cy="461665"/>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r>
              <a:rPr lang="en-US" dirty="0"/>
              <a:t>Estimate of population must be established</a:t>
            </a:r>
          </a:p>
        </p:txBody>
      </p:sp>
      <p:sp>
        <p:nvSpPr>
          <p:cNvPr id="45" name="TextBox 44">
            <a:extLst>
              <a:ext uri="{FF2B5EF4-FFF2-40B4-BE49-F238E27FC236}">
                <a16:creationId xmlns:a16="http://schemas.microsoft.com/office/drawing/2014/main" id="{90AE5D60-7728-2B70-8B07-7720D47477AE}"/>
              </a:ext>
            </a:extLst>
          </p:cNvPr>
          <p:cNvSpPr txBox="1"/>
          <p:nvPr/>
        </p:nvSpPr>
        <p:spPr>
          <a:xfrm>
            <a:off x="4542791" y="2055015"/>
            <a:ext cx="7132320" cy="461665"/>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r>
              <a:rPr lang="en-US" dirty="0"/>
              <a:t>Program expenses need to be considered </a:t>
            </a:r>
          </a:p>
        </p:txBody>
      </p:sp>
      <p:sp>
        <p:nvSpPr>
          <p:cNvPr id="46" name="TextBox 45">
            <a:extLst>
              <a:ext uri="{FF2B5EF4-FFF2-40B4-BE49-F238E27FC236}">
                <a16:creationId xmlns:a16="http://schemas.microsoft.com/office/drawing/2014/main" id="{8C72F8C2-3957-FDFD-76E6-D594655892D6}"/>
              </a:ext>
            </a:extLst>
          </p:cNvPr>
          <p:cNvSpPr txBox="1"/>
          <p:nvPr/>
        </p:nvSpPr>
        <p:spPr>
          <a:xfrm>
            <a:off x="4542791" y="2598003"/>
            <a:ext cx="7132320" cy="461665"/>
          </a:xfrm>
          <a:prstGeom prst="rect">
            <a:avLst/>
          </a:prstGeom>
          <a:noFill/>
          <a:ln>
            <a:noFill/>
          </a:ln>
        </p:spPr>
        <p:txBody>
          <a:bodyPr wrap="square" rtlCol="0">
            <a:spAutoFit/>
          </a:bodyPr>
          <a:lstStyle/>
          <a:p>
            <a:pPr marL="342900" indent="-342900">
              <a:buClr>
                <a:srgbClr val="914576"/>
              </a:buClr>
              <a:buSzPct val="100000"/>
              <a:buFont typeface="Menlo Regular" panose="020B0609030804020204" pitchFamily="49" charset="0"/>
              <a:buChar char="❉"/>
            </a:pPr>
            <a:r>
              <a:rPr lang="en-US" sz="2400" dirty="0">
                <a:solidFill>
                  <a:srgbClr val="4E274A"/>
                </a:solidFill>
                <a:latin typeface="DengXian" panose="02010600030101010101" pitchFamily="2" charset="-122"/>
                <a:ea typeface="DengXian" panose="02010600030101010101" pitchFamily="2" charset="-122"/>
              </a:rPr>
              <a:t>Funding opportunities</a:t>
            </a:r>
          </a:p>
        </p:txBody>
      </p:sp>
    </p:spTree>
    <p:extLst>
      <p:ext uri="{BB962C8B-B14F-4D97-AF65-F5344CB8AC3E}">
        <p14:creationId xmlns:p14="http://schemas.microsoft.com/office/powerpoint/2010/main" val="3714516728"/>
      </p:ext>
    </p:extLst>
  </p:cSld>
  <p:clrMapOvr>
    <a:masterClrMapping/>
  </p:clrMapOvr>
  <mc:AlternateContent xmlns:mc="http://schemas.openxmlformats.org/markup-compatibility/2006" xmlns:p14="http://schemas.microsoft.com/office/powerpoint/2010/main">
    <mc:Choice Requires="p14">
      <p:transition spd="slow" p14:dur="2000">
        <p:push dir="r"/>
      </p:transition>
    </mc:Choice>
    <mc:Fallback xmlns="">
      <p:transition spd="slow">
        <p:push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nodeType="afterEffect">
                                  <p:stCondLst>
                                    <p:cond delay="0"/>
                                  </p:stCondLst>
                                  <p:childTnLst>
                                    <p:animClr clrSpc="rgb" dir="cw">
                                      <p:cBhvr>
                                        <p:cTn id="6" dur="1000" fill="hold"/>
                                        <p:tgtEl>
                                          <p:spTgt spid="28"/>
                                        </p:tgtEl>
                                        <p:attrNameLst>
                                          <p:attrName>fillcolor</p:attrName>
                                        </p:attrNameLst>
                                      </p:cBhvr>
                                      <p:to>
                                        <a:srgbClr val="EDA4B1"/>
                                      </p:to>
                                    </p:animClr>
                                    <p:set>
                                      <p:cBhvr>
                                        <p:cTn id="7" dur="1000" fill="hold"/>
                                        <p:tgtEl>
                                          <p:spTgt spid="28"/>
                                        </p:tgtEl>
                                        <p:attrNameLst>
                                          <p:attrName>fill.type</p:attrName>
                                        </p:attrNameLst>
                                      </p:cBhvr>
                                      <p:to>
                                        <p:strVal val="solid"/>
                                      </p:to>
                                    </p:set>
                                    <p:set>
                                      <p:cBhvr>
                                        <p:cTn id="8" dur="1000" fill="hold"/>
                                        <p:tgtEl>
                                          <p:spTgt spid="28"/>
                                        </p:tgtEl>
                                        <p:attrNameLst>
                                          <p:attrName>fill.on</p:attrName>
                                        </p:attrNameLst>
                                      </p:cBhvr>
                                      <p:to>
                                        <p:strVal val="true"/>
                                      </p:to>
                                    </p:set>
                                  </p:childTnLst>
                                </p:cTn>
                              </p:par>
                            </p:childTnLst>
                          </p:cTn>
                        </p:par>
                        <p:par>
                          <p:cTn id="9" fill="hold">
                            <p:stCondLst>
                              <p:cond delay="1000"/>
                            </p:stCondLst>
                            <p:childTnLst>
                              <p:par>
                                <p:cTn id="10" presetID="1" presetClass="emph" presetSubtype="2" fill="hold" nodeType="afterEffect">
                                  <p:stCondLst>
                                    <p:cond delay="0"/>
                                  </p:stCondLst>
                                  <p:childTnLst>
                                    <p:animClr clrSpc="rgb" dir="cw">
                                      <p:cBhvr>
                                        <p:cTn id="11" dur="1000" fill="hold"/>
                                        <p:tgtEl>
                                          <p:spTgt spid="30"/>
                                        </p:tgtEl>
                                        <p:attrNameLst>
                                          <p:attrName>fillcolor</p:attrName>
                                        </p:attrNameLst>
                                      </p:cBhvr>
                                      <p:to>
                                        <a:schemeClr val="folHlink"/>
                                      </p:to>
                                    </p:animClr>
                                    <p:set>
                                      <p:cBhvr>
                                        <p:cTn id="12" dur="1000" fill="hold"/>
                                        <p:tgtEl>
                                          <p:spTgt spid="30"/>
                                        </p:tgtEl>
                                        <p:attrNameLst>
                                          <p:attrName>fill.type</p:attrName>
                                        </p:attrNameLst>
                                      </p:cBhvr>
                                      <p:to>
                                        <p:strVal val="solid"/>
                                      </p:to>
                                    </p:set>
                                    <p:set>
                                      <p:cBhvr>
                                        <p:cTn id="13" dur="1000" fill="hold"/>
                                        <p:tgtEl>
                                          <p:spTgt spid="30"/>
                                        </p:tgtEl>
                                        <p:attrNameLst>
                                          <p:attrName>fill.on</p:attrName>
                                        </p:attrNameLst>
                                      </p:cBhvr>
                                      <p:to>
                                        <p:strVal val="true"/>
                                      </p:to>
                                    </p:set>
                                  </p:childTnLst>
                                </p:cTn>
                              </p:par>
                            </p:childTnLst>
                          </p:cTn>
                        </p:par>
                      </p:childTnLst>
                    </p:cTn>
                  </p:par>
                  <p:par>
                    <p:cTn id="14" fill="hold">
                      <p:stCondLst>
                        <p:cond delay="indefinite"/>
                      </p:stCondLst>
                      <p:childTnLst>
                        <p:par>
                          <p:cTn id="15" fill="hold">
                            <p:stCondLst>
                              <p:cond delay="0"/>
                            </p:stCondLst>
                            <p:childTnLst>
                              <p:par>
                                <p:cTn id="16" presetID="17" presetClass="entr" presetSubtype="8" fill="hold" nodeType="clickEffect">
                                  <p:stCondLst>
                                    <p:cond delay="0"/>
                                  </p:stCondLst>
                                  <p:childTnLst>
                                    <p:set>
                                      <p:cBhvr>
                                        <p:cTn id="17" dur="1" fill="hold">
                                          <p:stCondLst>
                                            <p:cond delay="0"/>
                                          </p:stCondLst>
                                        </p:cTn>
                                        <p:tgtEl>
                                          <p:spTgt spid="40"/>
                                        </p:tgtEl>
                                        <p:attrNameLst>
                                          <p:attrName>style.visibility</p:attrName>
                                        </p:attrNameLst>
                                      </p:cBhvr>
                                      <p:to>
                                        <p:strVal val="visible"/>
                                      </p:to>
                                    </p:set>
                                    <p:anim calcmode="lin" valueType="num">
                                      <p:cBhvr>
                                        <p:cTn id="18" dur="2000" fill="hold"/>
                                        <p:tgtEl>
                                          <p:spTgt spid="40"/>
                                        </p:tgtEl>
                                        <p:attrNameLst>
                                          <p:attrName>ppt_x</p:attrName>
                                        </p:attrNameLst>
                                      </p:cBhvr>
                                      <p:tavLst>
                                        <p:tav tm="0">
                                          <p:val>
                                            <p:strVal val="#ppt_x-#ppt_w/2"/>
                                          </p:val>
                                        </p:tav>
                                        <p:tav tm="100000">
                                          <p:val>
                                            <p:strVal val="#ppt_x"/>
                                          </p:val>
                                        </p:tav>
                                      </p:tavLst>
                                    </p:anim>
                                    <p:anim calcmode="lin" valueType="num">
                                      <p:cBhvr>
                                        <p:cTn id="19" dur="2000" fill="hold"/>
                                        <p:tgtEl>
                                          <p:spTgt spid="40"/>
                                        </p:tgtEl>
                                        <p:attrNameLst>
                                          <p:attrName>ppt_y</p:attrName>
                                        </p:attrNameLst>
                                      </p:cBhvr>
                                      <p:tavLst>
                                        <p:tav tm="0">
                                          <p:val>
                                            <p:strVal val="#ppt_y"/>
                                          </p:val>
                                        </p:tav>
                                        <p:tav tm="100000">
                                          <p:val>
                                            <p:strVal val="#ppt_y"/>
                                          </p:val>
                                        </p:tav>
                                      </p:tavLst>
                                    </p:anim>
                                    <p:anim calcmode="lin" valueType="num">
                                      <p:cBhvr>
                                        <p:cTn id="20" dur="2000" fill="hold"/>
                                        <p:tgtEl>
                                          <p:spTgt spid="40"/>
                                        </p:tgtEl>
                                        <p:attrNameLst>
                                          <p:attrName>ppt_w</p:attrName>
                                        </p:attrNameLst>
                                      </p:cBhvr>
                                      <p:tavLst>
                                        <p:tav tm="0">
                                          <p:val>
                                            <p:fltVal val="0"/>
                                          </p:val>
                                        </p:tav>
                                        <p:tav tm="100000">
                                          <p:val>
                                            <p:strVal val="#ppt_w"/>
                                          </p:val>
                                        </p:tav>
                                      </p:tavLst>
                                    </p:anim>
                                    <p:anim calcmode="lin" valueType="num">
                                      <p:cBhvr>
                                        <p:cTn id="21" dur="2000" fill="hold"/>
                                        <p:tgtEl>
                                          <p:spTgt spid="40"/>
                                        </p:tgtEl>
                                        <p:attrNameLst>
                                          <p:attrName>ppt_h</p:attrName>
                                        </p:attrNameLst>
                                      </p:cBhvr>
                                      <p:tavLst>
                                        <p:tav tm="0">
                                          <p:val>
                                            <p:strVal val="#ppt_h"/>
                                          </p:val>
                                        </p:tav>
                                        <p:tav tm="100000">
                                          <p:val>
                                            <p:strVal val="#ppt_h"/>
                                          </p:val>
                                        </p:tav>
                                      </p:tavLst>
                                    </p:anim>
                                  </p:childTnLst>
                                </p:cTn>
                              </p:par>
                              <p:par>
                                <p:cTn id="22" presetID="10" presetClass="entr" presetSubtype="0" fill="hold" grpId="0" nodeType="withEffect">
                                  <p:stCondLst>
                                    <p:cond delay="0"/>
                                  </p:stCondLst>
                                  <p:childTnLst>
                                    <p:set>
                                      <p:cBhvr>
                                        <p:cTn id="23" dur="1" fill="hold">
                                          <p:stCondLst>
                                            <p:cond delay="0"/>
                                          </p:stCondLst>
                                        </p:cTn>
                                        <p:tgtEl>
                                          <p:spTgt spid="39"/>
                                        </p:tgtEl>
                                        <p:attrNameLst>
                                          <p:attrName>style.visibility</p:attrName>
                                        </p:attrNameLst>
                                      </p:cBhvr>
                                      <p:to>
                                        <p:strVal val="visible"/>
                                      </p:to>
                                    </p:set>
                                    <p:animEffect transition="in" filter="fade">
                                      <p:cBhvr>
                                        <p:cTn id="24" dur="2000"/>
                                        <p:tgtEl>
                                          <p:spTgt spid="39"/>
                                        </p:tgtEl>
                                      </p:cBhvr>
                                    </p:animEffect>
                                  </p:childTnLst>
                                </p:cTn>
                              </p:par>
                            </p:childTnLst>
                          </p:cTn>
                        </p:par>
                        <p:par>
                          <p:cTn id="25" fill="hold">
                            <p:stCondLst>
                              <p:cond delay="2000"/>
                            </p:stCondLst>
                            <p:childTnLst>
                              <p:par>
                                <p:cTn id="26" presetID="10" presetClass="entr" presetSubtype="0" fill="hold" grpId="0" nodeType="afterEffect">
                                  <p:stCondLst>
                                    <p:cond delay="0"/>
                                  </p:stCondLst>
                                  <p:childTnLst>
                                    <p:set>
                                      <p:cBhvr>
                                        <p:cTn id="27" dur="1" fill="hold">
                                          <p:stCondLst>
                                            <p:cond delay="0"/>
                                          </p:stCondLst>
                                        </p:cTn>
                                        <p:tgtEl>
                                          <p:spTgt spid="41"/>
                                        </p:tgtEl>
                                        <p:attrNameLst>
                                          <p:attrName>style.visibility</p:attrName>
                                        </p:attrNameLst>
                                      </p:cBhvr>
                                      <p:to>
                                        <p:strVal val="visible"/>
                                      </p:to>
                                    </p:set>
                                    <p:animEffect transition="in" filter="fade">
                                      <p:cBhvr>
                                        <p:cTn id="28" dur="1000"/>
                                        <p:tgtEl>
                                          <p:spTgt spid="41"/>
                                        </p:tgtEl>
                                      </p:cBhvr>
                                    </p:animEffect>
                                  </p:childTnLst>
                                </p:cTn>
                              </p:par>
                            </p:childTnLst>
                          </p:cTn>
                        </p:par>
                        <p:par>
                          <p:cTn id="29" fill="hold">
                            <p:stCondLst>
                              <p:cond delay="3000"/>
                            </p:stCondLst>
                            <p:childTnLst>
                              <p:par>
                                <p:cTn id="30" presetID="10" presetClass="entr" presetSubtype="0" fill="hold" grpId="0" nodeType="afterEffect">
                                  <p:stCondLst>
                                    <p:cond delay="0"/>
                                  </p:stCondLst>
                                  <p:childTnLst>
                                    <p:set>
                                      <p:cBhvr>
                                        <p:cTn id="31" dur="1" fill="hold">
                                          <p:stCondLst>
                                            <p:cond delay="0"/>
                                          </p:stCondLst>
                                        </p:cTn>
                                        <p:tgtEl>
                                          <p:spTgt spid="45"/>
                                        </p:tgtEl>
                                        <p:attrNameLst>
                                          <p:attrName>style.visibility</p:attrName>
                                        </p:attrNameLst>
                                      </p:cBhvr>
                                      <p:to>
                                        <p:strVal val="visible"/>
                                      </p:to>
                                    </p:set>
                                    <p:animEffect transition="in" filter="fade">
                                      <p:cBhvr>
                                        <p:cTn id="32" dur="1000"/>
                                        <p:tgtEl>
                                          <p:spTgt spid="45"/>
                                        </p:tgtEl>
                                      </p:cBhvr>
                                    </p:animEffect>
                                  </p:childTnLst>
                                </p:cTn>
                              </p:par>
                            </p:childTnLst>
                          </p:cTn>
                        </p:par>
                        <p:par>
                          <p:cTn id="33" fill="hold">
                            <p:stCondLst>
                              <p:cond delay="4000"/>
                            </p:stCondLst>
                            <p:childTnLst>
                              <p:par>
                                <p:cTn id="34" presetID="10" presetClass="entr" presetSubtype="0" fill="hold" grpId="0" nodeType="afterEffect">
                                  <p:stCondLst>
                                    <p:cond delay="0"/>
                                  </p:stCondLst>
                                  <p:childTnLst>
                                    <p:set>
                                      <p:cBhvr>
                                        <p:cTn id="35" dur="1" fill="hold">
                                          <p:stCondLst>
                                            <p:cond delay="0"/>
                                          </p:stCondLst>
                                        </p:cTn>
                                        <p:tgtEl>
                                          <p:spTgt spid="46"/>
                                        </p:tgtEl>
                                        <p:attrNameLst>
                                          <p:attrName>style.visibility</p:attrName>
                                        </p:attrNameLst>
                                      </p:cBhvr>
                                      <p:to>
                                        <p:strVal val="visible"/>
                                      </p:to>
                                    </p:set>
                                    <p:animEffect transition="in" filter="fade">
                                      <p:cBhvr>
                                        <p:cTn id="36"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1" grpId="0" animBg="1"/>
      <p:bldP spid="45" grpId="0" animBg="1"/>
      <p:bldP spid="4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C270E7A-52B6-C63C-A95C-4A5347CEA9DB}"/>
              </a:ext>
            </a:extLst>
          </p:cNvPr>
          <p:cNvSpPr txBox="1"/>
          <p:nvPr/>
        </p:nvSpPr>
        <p:spPr>
          <a:xfrm>
            <a:off x="452621" y="254786"/>
            <a:ext cx="11286758" cy="923330"/>
          </a:xfrm>
          <a:prstGeom prst="rect">
            <a:avLst/>
          </a:prstGeom>
          <a:noFill/>
          <a:ln>
            <a:noFill/>
          </a:ln>
        </p:spPr>
        <p:txBody>
          <a:bodyPr wrap="square" rtlCol="0">
            <a:spAutoFit/>
          </a:bodyPr>
          <a:lstStyle/>
          <a:p>
            <a:pPr algn="ctr"/>
            <a:r>
              <a:rPr lang="en-US" sz="5400" b="1" dirty="0">
                <a:solidFill>
                  <a:srgbClr val="914576"/>
                </a:solidFill>
                <a:latin typeface="Frontage Condensed Outline" pitchFamily="2" charset="77"/>
              </a:rPr>
              <a:t>Population modeling</a:t>
            </a:r>
          </a:p>
        </p:txBody>
      </p:sp>
      <p:cxnSp>
        <p:nvCxnSpPr>
          <p:cNvPr id="6" name="Straight Connector 5">
            <a:extLst>
              <a:ext uri="{FF2B5EF4-FFF2-40B4-BE49-F238E27FC236}">
                <a16:creationId xmlns:a16="http://schemas.microsoft.com/office/drawing/2014/main" id="{7A1C9354-CAD4-7743-A928-C1B81AC42C09}"/>
              </a:ext>
            </a:extLst>
          </p:cNvPr>
          <p:cNvCxnSpPr>
            <a:cxnSpLocks/>
          </p:cNvCxnSpPr>
          <p:nvPr/>
        </p:nvCxnSpPr>
        <p:spPr>
          <a:xfrm>
            <a:off x="452622" y="1259566"/>
            <a:ext cx="11286758" cy="0"/>
          </a:xfrm>
          <a:prstGeom prst="line">
            <a:avLst/>
          </a:prstGeom>
          <a:ln w="19050">
            <a:solidFill>
              <a:srgbClr val="914576"/>
            </a:solidFill>
          </a:ln>
        </p:spPr>
        <p:style>
          <a:lnRef idx="1">
            <a:schemeClr val="accent1"/>
          </a:lnRef>
          <a:fillRef idx="0">
            <a:schemeClr val="accent1"/>
          </a:fillRef>
          <a:effectRef idx="0">
            <a:schemeClr val="accent1"/>
          </a:effectRef>
          <a:fontRef idx="minor">
            <a:schemeClr val="tx1"/>
          </a:fontRef>
        </p:style>
      </p:cxnSp>
      <p:grpSp>
        <p:nvGrpSpPr>
          <p:cNvPr id="53" name="Group 52">
            <a:extLst>
              <a:ext uri="{FF2B5EF4-FFF2-40B4-BE49-F238E27FC236}">
                <a16:creationId xmlns:a16="http://schemas.microsoft.com/office/drawing/2014/main" id="{DD4BC0E9-E794-76E0-F7EB-00E8938D33C7}"/>
              </a:ext>
            </a:extLst>
          </p:cNvPr>
          <p:cNvGrpSpPr/>
          <p:nvPr/>
        </p:nvGrpSpPr>
        <p:grpSpPr>
          <a:xfrm>
            <a:off x="5031126" y="1325546"/>
            <a:ext cx="6161593" cy="464382"/>
            <a:chOff x="5031126" y="1325546"/>
            <a:chExt cx="6161593" cy="464382"/>
          </a:xfrm>
        </p:grpSpPr>
        <p:sp>
          <p:nvSpPr>
            <p:cNvPr id="33" name="TextBox 32">
              <a:extLst>
                <a:ext uri="{FF2B5EF4-FFF2-40B4-BE49-F238E27FC236}">
                  <a16:creationId xmlns:a16="http://schemas.microsoft.com/office/drawing/2014/main" id="{2C7332A9-6E5E-45FC-F714-4BDF9C02BE08}"/>
                </a:ext>
              </a:extLst>
            </p:cNvPr>
            <p:cNvSpPr txBox="1"/>
            <p:nvPr/>
          </p:nvSpPr>
          <p:spPr>
            <a:xfrm>
              <a:off x="5031126" y="1328263"/>
              <a:ext cx="1689904" cy="461665"/>
            </a:xfrm>
            <a:prstGeom prst="rect">
              <a:avLst/>
            </a:prstGeom>
            <a:noFill/>
          </p:spPr>
          <p:txBody>
            <a:bodyPr wrap="square" rtlCol="0">
              <a:spAutoFit/>
            </a:bodyPr>
            <a:lstStyle/>
            <a:p>
              <a:pPr algn="ctr"/>
              <a:r>
                <a:rPr lang="en-US" sz="2400" b="1" dirty="0">
                  <a:solidFill>
                    <a:srgbClr val="5B91EF"/>
                  </a:solidFill>
                  <a:latin typeface="DengXian" panose="02010600030101010101" pitchFamily="2" charset="-122"/>
                  <a:ea typeface="DengXian" panose="02010600030101010101" pitchFamily="2" charset="-122"/>
                </a:rPr>
                <a:t>T</a:t>
              </a:r>
            </a:p>
          </p:txBody>
        </p:sp>
        <p:sp>
          <p:nvSpPr>
            <p:cNvPr id="34" name="TextBox 33">
              <a:extLst>
                <a:ext uri="{FF2B5EF4-FFF2-40B4-BE49-F238E27FC236}">
                  <a16:creationId xmlns:a16="http://schemas.microsoft.com/office/drawing/2014/main" id="{3E07E8CF-3BFD-8AD6-ABCF-E4120A1EF80E}"/>
                </a:ext>
              </a:extLst>
            </p:cNvPr>
            <p:cNvSpPr txBox="1"/>
            <p:nvPr/>
          </p:nvSpPr>
          <p:spPr>
            <a:xfrm>
              <a:off x="7329668" y="1328080"/>
              <a:ext cx="1689904" cy="461665"/>
            </a:xfrm>
            <a:prstGeom prst="rect">
              <a:avLst/>
            </a:prstGeom>
            <a:noFill/>
          </p:spPr>
          <p:txBody>
            <a:bodyPr wrap="square" rtlCol="0">
              <a:spAutoFit/>
            </a:bodyPr>
            <a:lstStyle/>
            <a:p>
              <a:pPr algn="ctr"/>
              <a:r>
                <a:rPr lang="en-US" sz="2400" b="1" dirty="0">
                  <a:solidFill>
                    <a:srgbClr val="5B91EF"/>
                  </a:solidFill>
                  <a:latin typeface="DengXian" panose="02010600030101010101" pitchFamily="2" charset="-122"/>
                  <a:ea typeface="DengXian" panose="02010600030101010101" pitchFamily="2" charset="-122"/>
                </a:rPr>
                <a:t>GNC</a:t>
              </a:r>
            </a:p>
          </p:txBody>
        </p:sp>
        <p:sp>
          <p:nvSpPr>
            <p:cNvPr id="35" name="TextBox 34">
              <a:extLst>
                <a:ext uri="{FF2B5EF4-FFF2-40B4-BE49-F238E27FC236}">
                  <a16:creationId xmlns:a16="http://schemas.microsoft.com/office/drawing/2014/main" id="{76FD678D-C7F1-435C-C043-F411FF461851}"/>
                </a:ext>
              </a:extLst>
            </p:cNvPr>
            <p:cNvSpPr txBox="1"/>
            <p:nvPr/>
          </p:nvSpPr>
          <p:spPr>
            <a:xfrm>
              <a:off x="9502815" y="1325546"/>
              <a:ext cx="1689904" cy="461665"/>
            </a:xfrm>
            <a:prstGeom prst="rect">
              <a:avLst/>
            </a:prstGeom>
            <a:noFill/>
          </p:spPr>
          <p:txBody>
            <a:bodyPr wrap="square" rtlCol="0">
              <a:spAutoFit/>
            </a:bodyPr>
            <a:lstStyle/>
            <a:p>
              <a:pPr algn="ctr"/>
              <a:r>
                <a:rPr lang="en-US" sz="2400" b="1" dirty="0">
                  <a:solidFill>
                    <a:srgbClr val="5B91EF"/>
                  </a:solidFill>
                  <a:latin typeface="DengXian" panose="02010600030101010101" pitchFamily="2" charset="-122"/>
                  <a:ea typeface="DengXian" panose="02010600030101010101" pitchFamily="2" charset="-122"/>
                </a:rPr>
                <a:t>TGNC</a:t>
              </a:r>
            </a:p>
          </p:txBody>
        </p:sp>
      </p:grpSp>
      <p:grpSp>
        <p:nvGrpSpPr>
          <p:cNvPr id="47" name="Group 46">
            <a:extLst>
              <a:ext uri="{FF2B5EF4-FFF2-40B4-BE49-F238E27FC236}">
                <a16:creationId xmlns:a16="http://schemas.microsoft.com/office/drawing/2014/main" id="{C052A66D-D47D-8B51-DF36-1DFA61956424}"/>
              </a:ext>
            </a:extLst>
          </p:cNvPr>
          <p:cNvGrpSpPr/>
          <p:nvPr/>
        </p:nvGrpSpPr>
        <p:grpSpPr>
          <a:xfrm>
            <a:off x="452621" y="1865125"/>
            <a:ext cx="11286758" cy="701273"/>
            <a:chOff x="452621" y="1865125"/>
            <a:chExt cx="11286758" cy="701273"/>
          </a:xfrm>
        </p:grpSpPr>
        <p:sp>
          <p:nvSpPr>
            <p:cNvPr id="8" name="Rounded Rectangle 7">
              <a:extLst>
                <a:ext uri="{FF2B5EF4-FFF2-40B4-BE49-F238E27FC236}">
                  <a16:creationId xmlns:a16="http://schemas.microsoft.com/office/drawing/2014/main" id="{3A30B5A8-2E5C-739C-D31E-DBF2BC203272}"/>
                </a:ext>
              </a:extLst>
            </p:cNvPr>
            <p:cNvSpPr/>
            <p:nvPr/>
          </p:nvSpPr>
          <p:spPr>
            <a:xfrm>
              <a:off x="452621" y="1865125"/>
              <a:ext cx="11286758" cy="701273"/>
            </a:xfrm>
            <a:prstGeom prst="roundRect">
              <a:avLst>
                <a:gd name="adj" fmla="val 50000"/>
              </a:avLst>
            </a:prstGeom>
            <a:solidFill>
              <a:srgbClr val="F7DF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9" name="TextBox 8">
              <a:extLst>
                <a:ext uri="{FF2B5EF4-FFF2-40B4-BE49-F238E27FC236}">
                  <a16:creationId xmlns:a16="http://schemas.microsoft.com/office/drawing/2014/main" id="{B80CD479-619F-3F47-2544-32C8D635520F}"/>
                </a:ext>
              </a:extLst>
            </p:cNvPr>
            <p:cNvSpPr txBox="1"/>
            <p:nvPr/>
          </p:nvSpPr>
          <p:spPr>
            <a:xfrm>
              <a:off x="660967" y="1962756"/>
              <a:ext cx="3899460" cy="461665"/>
            </a:xfrm>
            <a:prstGeom prst="rect">
              <a:avLst/>
            </a:prstGeom>
            <a:noFill/>
          </p:spPr>
          <p:txBody>
            <a:bodyPr wrap="square">
              <a:spAutoFit/>
            </a:bodyPr>
            <a:lstStyle/>
            <a:p>
              <a:r>
                <a:rPr lang="en-US" sz="2400" b="1" i="0" u="none" strike="noStrike" dirty="0" err="1">
                  <a:solidFill>
                    <a:srgbClr val="4E274A"/>
                  </a:solidFill>
                  <a:effectLst/>
                  <a:latin typeface="DengXian" panose="02010600030101010101" pitchFamily="2" charset="-122"/>
                  <a:ea typeface="DengXian" panose="02010600030101010101" pitchFamily="2" charset="-122"/>
                </a:rPr>
                <a:t>Meerwijk</a:t>
              </a:r>
              <a:r>
                <a:rPr lang="en-US" sz="2400" b="1" i="0" u="none" strike="noStrike" dirty="0">
                  <a:solidFill>
                    <a:srgbClr val="4E274A"/>
                  </a:solidFill>
                  <a:effectLst/>
                  <a:latin typeface="DengXian" panose="02010600030101010101" pitchFamily="2" charset="-122"/>
                  <a:ea typeface="DengXian" panose="02010600030101010101" pitchFamily="2" charset="-122"/>
                </a:rPr>
                <a:t> &amp; </a:t>
              </a:r>
              <a:r>
                <a:rPr lang="en-US" sz="2400" b="1" i="0" u="none" strike="noStrike" dirty="0" err="1">
                  <a:solidFill>
                    <a:srgbClr val="4E274A"/>
                  </a:solidFill>
                  <a:effectLst/>
                  <a:latin typeface="DengXian" panose="02010600030101010101" pitchFamily="2" charset="-122"/>
                  <a:ea typeface="DengXian" panose="02010600030101010101" pitchFamily="2" charset="-122"/>
                </a:rPr>
                <a:t>Sevelius</a:t>
              </a:r>
              <a:r>
                <a:rPr lang="en-US" sz="2400" b="0" i="0" dirty="0">
                  <a:solidFill>
                    <a:srgbClr val="4E274A"/>
                  </a:solidFill>
                  <a:effectLst/>
                  <a:latin typeface="DengXian" panose="02010600030101010101" pitchFamily="2" charset="-122"/>
                  <a:ea typeface="DengXian" panose="02010600030101010101" pitchFamily="2" charset="-122"/>
                </a:rPr>
                <a:t>​</a:t>
              </a:r>
              <a:r>
                <a:rPr lang="en-US" sz="2400" dirty="0">
                  <a:solidFill>
                    <a:srgbClr val="4E274A"/>
                  </a:solidFill>
                  <a:latin typeface="DengXian" panose="02010600030101010101" pitchFamily="2" charset="-122"/>
                  <a:ea typeface="DengXian" panose="02010600030101010101" pitchFamily="2" charset="-122"/>
                </a:rPr>
                <a:t> </a:t>
              </a:r>
              <a:r>
                <a:rPr lang="en-US" sz="2400" b="0" i="0" u="none" strike="noStrike" dirty="0">
                  <a:solidFill>
                    <a:srgbClr val="4E274A"/>
                  </a:solidFill>
                  <a:effectLst/>
                  <a:latin typeface="DengXian" panose="02010600030101010101" pitchFamily="2" charset="-122"/>
                  <a:ea typeface="DengXian" panose="02010600030101010101" pitchFamily="2" charset="-122"/>
                </a:rPr>
                <a:t>(2017)</a:t>
              </a:r>
              <a:r>
                <a:rPr lang="en-US" sz="2400" b="0" i="0" dirty="0">
                  <a:solidFill>
                    <a:srgbClr val="4E274A"/>
                  </a:solidFill>
                  <a:effectLst/>
                  <a:latin typeface="DengXian" panose="02010600030101010101" pitchFamily="2" charset="-122"/>
                  <a:ea typeface="DengXian" panose="02010600030101010101" pitchFamily="2" charset="-122"/>
                </a:rPr>
                <a:t>​</a:t>
              </a:r>
              <a:endParaRPr lang="en-US" sz="2400" dirty="0">
                <a:solidFill>
                  <a:srgbClr val="4E274A"/>
                </a:solidFill>
                <a:latin typeface="DengXian" panose="02010600030101010101" pitchFamily="2" charset="-122"/>
                <a:ea typeface="DengXian" panose="02010600030101010101" pitchFamily="2" charset="-122"/>
              </a:endParaRPr>
            </a:p>
          </p:txBody>
        </p:sp>
        <p:sp>
          <p:nvSpPr>
            <p:cNvPr id="36" name="TextBox 35">
              <a:extLst>
                <a:ext uri="{FF2B5EF4-FFF2-40B4-BE49-F238E27FC236}">
                  <a16:creationId xmlns:a16="http://schemas.microsoft.com/office/drawing/2014/main" id="{BCC65498-85DD-7C1E-F266-43A3C2355468}"/>
                </a:ext>
              </a:extLst>
            </p:cNvPr>
            <p:cNvSpPr txBox="1"/>
            <p:nvPr/>
          </p:nvSpPr>
          <p:spPr>
            <a:xfrm>
              <a:off x="4953958" y="2024311"/>
              <a:ext cx="1861596" cy="400110"/>
            </a:xfrm>
            <a:prstGeom prst="rect">
              <a:avLst/>
            </a:prstGeom>
            <a:noFill/>
          </p:spPr>
          <p:txBody>
            <a:bodyPr wrap="square" rtlCol="0">
              <a:spAutoFit/>
            </a:bodyPr>
            <a:lstStyle/>
            <a:p>
              <a:pPr algn="r"/>
              <a:r>
                <a:rPr lang="en-US" sz="2000" dirty="0">
                  <a:solidFill>
                    <a:srgbClr val="4E274A"/>
                  </a:solidFill>
                  <a:latin typeface="DengXian" panose="02010600030101010101" pitchFamily="2" charset="-122"/>
                  <a:ea typeface="DengXian" panose="02010600030101010101" pitchFamily="2" charset="-122"/>
                </a:rPr>
                <a:t>| 0.39%</a:t>
              </a:r>
            </a:p>
          </p:txBody>
        </p:sp>
      </p:grpSp>
      <p:grpSp>
        <p:nvGrpSpPr>
          <p:cNvPr id="54" name="Group 53">
            <a:extLst>
              <a:ext uri="{FF2B5EF4-FFF2-40B4-BE49-F238E27FC236}">
                <a16:creationId xmlns:a16="http://schemas.microsoft.com/office/drawing/2014/main" id="{AC3773C2-DDE7-DF7A-9449-E142AF868A18}"/>
              </a:ext>
            </a:extLst>
          </p:cNvPr>
          <p:cNvGrpSpPr/>
          <p:nvPr/>
        </p:nvGrpSpPr>
        <p:grpSpPr>
          <a:xfrm>
            <a:off x="452621" y="3453944"/>
            <a:ext cx="11286758" cy="701273"/>
            <a:chOff x="452621" y="3453944"/>
            <a:chExt cx="11286758" cy="701273"/>
          </a:xfrm>
        </p:grpSpPr>
        <p:grpSp>
          <p:nvGrpSpPr>
            <p:cNvPr id="49" name="Group 48">
              <a:extLst>
                <a:ext uri="{FF2B5EF4-FFF2-40B4-BE49-F238E27FC236}">
                  <a16:creationId xmlns:a16="http://schemas.microsoft.com/office/drawing/2014/main" id="{53396D9D-2F9A-5BAA-761F-84AE6834B1C9}"/>
                </a:ext>
              </a:extLst>
            </p:cNvPr>
            <p:cNvGrpSpPr/>
            <p:nvPr/>
          </p:nvGrpSpPr>
          <p:grpSpPr>
            <a:xfrm>
              <a:off x="452621" y="3453944"/>
              <a:ext cx="11286758" cy="701273"/>
              <a:chOff x="452621" y="3453944"/>
              <a:chExt cx="11286758" cy="701273"/>
            </a:xfrm>
          </p:grpSpPr>
          <p:sp>
            <p:nvSpPr>
              <p:cNvPr id="12" name="Rounded Rectangle 11">
                <a:extLst>
                  <a:ext uri="{FF2B5EF4-FFF2-40B4-BE49-F238E27FC236}">
                    <a16:creationId xmlns:a16="http://schemas.microsoft.com/office/drawing/2014/main" id="{DD975334-BF2C-3175-2361-EFE057CD2D0D}"/>
                  </a:ext>
                </a:extLst>
              </p:cNvPr>
              <p:cNvSpPr/>
              <p:nvPr/>
            </p:nvSpPr>
            <p:spPr>
              <a:xfrm>
                <a:off x="452621" y="3453944"/>
                <a:ext cx="11286758" cy="701273"/>
              </a:xfrm>
              <a:prstGeom prst="roundRect">
                <a:avLst>
                  <a:gd name="adj" fmla="val 50000"/>
                </a:avLst>
              </a:prstGeom>
              <a:solidFill>
                <a:srgbClr val="F7DF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13" name="TextBox 12">
                <a:extLst>
                  <a:ext uri="{FF2B5EF4-FFF2-40B4-BE49-F238E27FC236}">
                    <a16:creationId xmlns:a16="http://schemas.microsoft.com/office/drawing/2014/main" id="{E70F19A5-7226-6824-E572-FFDD49EC21DC}"/>
                  </a:ext>
                </a:extLst>
              </p:cNvPr>
              <p:cNvSpPr txBox="1"/>
              <p:nvPr/>
            </p:nvSpPr>
            <p:spPr>
              <a:xfrm>
                <a:off x="660967" y="3551575"/>
                <a:ext cx="3899460" cy="461665"/>
              </a:xfrm>
              <a:prstGeom prst="rect">
                <a:avLst/>
              </a:prstGeom>
              <a:noFill/>
            </p:spPr>
            <p:txBody>
              <a:bodyPr wrap="square">
                <a:spAutoFit/>
              </a:bodyPr>
              <a:lstStyle/>
              <a:p>
                <a:r>
                  <a:rPr lang="en-US" sz="2400" b="1" i="0" u="none" strike="noStrike" dirty="0">
                    <a:solidFill>
                      <a:srgbClr val="4E274A"/>
                    </a:solidFill>
                    <a:effectLst/>
                    <a:latin typeface="DengXian" panose="02010600030101010101" pitchFamily="2" charset="-122"/>
                    <a:ea typeface="DengXian" panose="02010600030101010101" pitchFamily="2" charset="-122"/>
                  </a:rPr>
                  <a:t>Williams Institute </a:t>
                </a:r>
                <a:r>
                  <a:rPr lang="en-US" sz="2400" b="0" i="0" u="none" strike="noStrike" dirty="0">
                    <a:solidFill>
                      <a:srgbClr val="4E274A"/>
                    </a:solidFill>
                    <a:effectLst/>
                    <a:latin typeface="DengXian" panose="02010600030101010101" pitchFamily="2" charset="-122"/>
                    <a:ea typeface="DengXian" panose="02010600030101010101" pitchFamily="2" charset="-122"/>
                  </a:rPr>
                  <a:t>(2022)</a:t>
                </a:r>
                <a:r>
                  <a:rPr lang="en-US" sz="2400" b="0" i="0" dirty="0">
                    <a:solidFill>
                      <a:srgbClr val="4E274A"/>
                    </a:solidFill>
                    <a:effectLst/>
                    <a:latin typeface="DengXian" panose="02010600030101010101" pitchFamily="2" charset="-122"/>
                    <a:ea typeface="DengXian" panose="02010600030101010101" pitchFamily="2" charset="-122"/>
                  </a:rPr>
                  <a:t>​</a:t>
                </a:r>
                <a:endParaRPr lang="en-US" sz="2400" dirty="0">
                  <a:solidFill>
                    <a:srgbClr val="4E274A"/>
                  </a:solidFill>
                  <a:latin typeface="DengXian" panose="02010600030101010101" pitchFamily="2" charset="-122"/>
                  <a:ea typeface="DengXian" panose="02010600030101010101" pitchFamily="2" charset="-122"/>
                </a:endParaRPr>
              </a:p>
            </p:txBody>
          </p:sp>
          <p:sp>
            <p:nvSpPr>
              <p:cNvPr id="37" name="TextBox 36">
                <a:extLst>
                  <a:ext uri="{FF2B5EF4-FFF2-40B4-BE49-F238E27FC236}">
                    <a16:creationId xmlns:a16="http://schemas.microsoft.com/office/drawing/2014/main" id="{E289AEBB-D097-7E19-D4D3-270565A8F8F4}"/>
                  </a:ext>
                </a:extLst>
              </p:cNvPr>
              <p:cNvSpPr txBox="1"/>
              <p:nvPr/>
            </p:nvSpPr>
            <p:spPr>
              <a:xfrm>
                <a:off x="4786132" y="3611275"/>
                <a:ext cx="2029422" cy="400110"/>
              </a:xfrm>
              <a:prstGeom prst="rect">
                <a:avLst/>
              </a:prstGeom>
              <a:noFill/>
            </p:spPr>
            <p:txBody>
              <a:bodyPr wrap="square" rtlCol="0">
                <a:spAutoFit/>
              </a:bodyPr>
              <a:lstStyle/>
              <a:p>
                <a:pPr algn="r"/>
                <a:r>
                  <a:rPr lang="en-US" sz="2000" dirty="0">
                    <a:solidFill>
                      <a:srgbClr val="4E274A"/>
                    </a:solidFill>
                    <a:latin typeface="DengXian" panose="02010600030101010101" pitchFamily="2" charset="-122"/>
                    <a:ea typeface="DengXian" panose="02010600030101010101" pitchFamily="2" charset="-122"/>
                  </a:rPr>
                  <a:t> 995,200 | 0.37%</a:t>
                </a:r>
              </a:p>
            </p:txBody>
          </p:sp>
          <p:sp>
            <p:nvSpPr>
              <p:cNvPr id="39" name="TextBox 38">
                <a:extLst>
                  <a:ext uri="{FF2B5EF4-FFF2-40B4-BE49-F238E27FC236}">
                    <a16:creationId xmlns:a16="http://schemas.microsoft.com/office/drawing/2014/main" id="{7336C2F6-7AAB-258B-430F-018436B3DDE9}"/>
                  </a:ext>
                </a:extLst>
              </p:cNvPr>
              <p:cNvSpPr txBox="1"/>
              <p:nvPr/>
            </p:nvSpPr>
            <p:spPr>
              <a:xfrm>
                <a:off x="7157976" y="3599704"/>
                <a:ext cx="1947442" cy="400110"/>
              </a:xfrm>
              <a:prstGeom prst="rect">
                <a:avLst/>
              </a:prstGeom>
              <a:noFill/>
            </p:spPr>
            <p:txBody>
              <a:bodyPr wrap="square" rtlCol="0">
                <a:spAutoFit/>
              </a:bodyPr>
              <a:lstStyle/>
              <a:p>
                <a:pPr algn="r"/>
                <a:r>
                  <a:rPr lang="en-US" sz="2000" dirty="0">
                    <a:solidFill>
                      <a:srgbClr val="4E274A"/>
                    </a:solidFill>
                    <a:latin typeface="DengXian" panose="02010600030101010101" pitchFamily="2" charset="-122"/>
                    <a:ea typeface="DengXian" panose="02010600030101010101" pitchFamily="2" charset="-122"/>
                  </a:rPr>
                  <a:t> 341,800 | 0.13%</a:t>
                </a:r>
              </a:p>
            </p:txBody>
          </p:sp>
        </p:grpSp>
        <p:sp>
          <p:nvSpPr>
            <p:cNvPr id="40" name="TextBox 39">
              <a:extLst>
                <a:ext uri="{FF2B5EF4-FFF2-40B4-BE49-F238E27FC236}">
                  <a16:creationId xmlns:a16="http://schemas.microsoft.com/office/drawing/2014/main" id="{002CCA7B-74D8-FD07-87DB-8E04BEFBD727}"/>
                </a:ext>
              </a:extLst>
            </p:cNvPr>
            <p:cNvSpPr txBox="1"/>
            <p:nvPr/>
          </p:nvSpPr>
          <p:spPr>
            <a:xfrm>
              <a:off x="9331123" y="3599704"/>
              <a:ext cx="1947442" cy="400110"/>
            </a:xfrm>
            <a:prstGeom prst="rect">
              <a:avLst/>
            </a:prstGeom>
            <a:noFill/>
          </p:spPr>
          <p:txBody>
            <a:bodyPr wrap="square" rtlCol="0">
              <a:spAutoFit/>
            </a:bodyPr>
            <a:lstStyle/>
            <a:p>
              <a:pPr algn="r"/>
              <a:r>
                <a:rPr lang="en-US" sz="2000" dirty="0">
                  <a:solidFill>
                    <a:srgbClr val="4E274A"/>
                  </a:solidFill>
                  <a:latin typeface="DengXian" panose="02010600030101010101" pitchFamily="2" charset="-122"/>
                  <a:ea typeface="DengXian" panose="02010600030101010101" pitchFamily="2" charset="-122"/>
                </a:rPr>
                <a:t> 133,700 | 0.50%</a:t>
              </a:r>
            </a:p>
          </p:txBody>
        </p:sp>
      </p:grpSp>
      <p:grpSp>
        <p:nvGrpSpPr>
          <p:cNvPr id="50" name="Group 49">
            <a:extLst>
              <a:ext uri="{FF2B5EF4-FFF2-40B4-BE49-F238E27FC236}">
                <a16:creationId xmlns:a16="http://schemas.microsoft.com/office/drawing/2014/main" id="{5AA0D3CF-381C-CDFB-D54C-77B845226295}"/>
              </a:ext>
            </a:extLst>
          </p:cNvPr>
          <p:cNvGrpSpPr/>
          <p:nvPr/>
        </p:nvGrpSpPr>
        <p:grpSpPr>
          <a:xfrm>
            <a:off x="452621" y="2655040"/>
            <a:ext cx="11286758" cy="701273"/>
            <a:chOff x="452621" y="2655040"/>
            <a:chExt cx="11286758" cy="701273"/>
          </a:xfrm>
        </p:grpSpPr>
        <p:sp>
          <p:nvSpPr>
            <p:cNvPr id="10" name="Rounded Rectangle 9">
              <a:extLst>
                <a:ext uri="{FF2B5EF4-FFF2-40B4-BE49-F238E27FC236}">
                  <a16:creationId xmlns:a16="http://schemas.microsoft.com/office/drawing/2014/main" id="{161E7823-8089-62D2-B1A4-C3B50FA8A4D3}"/>
                </a:ext>
              </a:extLst>
            </p:cNvPr>
            <p:cNvSpPr/>
            <p:nvPr/>
          </p:nvSpPr>
          <p:spPr>
            <a:xfrm>
              <a:off x="452621" y="2655040"/>
              <a:ext cx="11286758" cy="701273"/>
            </a:xfrm>
            <a:prstGeom prst="roundRect">
              <a:avLst>
                <a:gd name="adj" fmla="val 50000"/>
              </a:avLst>
            </a:prstGeom>
            <a:solidFill>
              <a:srgbClr val="F7DF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11" name="TextBox 10">
              <a:extLst>
                <a:ext uri="{FF2B5EF4-FFF2-40B4-BE49-F238E27FC236}">
                  <a16:creationId xmlns:a16="http://schemas.microsoft.com/office/drawing/2014/main" id="{567538AD-E640-40D6-8521-2CD2389B611D}"/>
                </a:ext>
              </a:extLst>
            </p:cNvPr>
            <p:cNvSpPr txBox="1"/>
            <p:nvPr/>
          </p:nvSpPr>
          <p:spPr>
            <a:xfrm>
              <a:off x="660967" y="2752671"/>
              <a:ext cx="3899460" cy="461665"/>
            </a:xfrm>
            <a:prstGeom prst="rect">
              <a:avLst/>
            </a:prstGeom>
            <a:noFill/>
          </p:spPr>
          <p:txBody>
            <a:bodyPr wrap="square">
              <a:spAutoFit/>
            </a:bodyPr>
            <a:lstStyle/>
            <a:p>
              <a:r>
                <a:rPr lang="en-US" sz="2400" b="1" i="0" u="none" strike="noStrike" dirty="0">
                  <a:solidFill>
                    <a:srgbClr val="4E274A"/>
                  </a:solidFill>
                  <a:effectLst/>
                  <a:latin typeface="DengXian" panose="02010600030101010101" pitchFamily="2" charset="-122"/>
                  <a:ea typeface="DengXian" panose="02010600030101010101" pitchFamily="2" charset="-122"/>
                </a:rPr>
                <a:t>Williams Institute </a:t>
              </a:r>
              <a:r>
                <a:rPr lang="en-US" sz="2400" b="0" i="0" u="none" strike="noStrike" dirty="0">
                  <a:solidFill>
                    <a:srgbClr val="4E274A"/>
                  </a:solidFill>
                  <a:effectLst/>
                  <a:latin typeface="DengXian" panose="02010600030101010101" pitchFamily="2" charset="-122"/>
                  <a:ea typeface="DengXian" panose="02010600030101010101" pitchFamily="2" charset="-122"/>
                </a:rPr>
                <a:t>(2016)</a:t>
              </a:r>
              <a:r>
                <a:rPr lang="en-US" sz="2400" b="0" i="0" dirty="0">
                  <a:solidFill>
                    <a:srgbClr val="4E274A"/>
                  </a:solidFill>
                  <a:effectLst/>
                  <a:latin typeface="DengXian" panose="02010600030101010101" pitchFamily="2" charset="-122"/>
                  <a:ea typeface="DengXian" panose="02010600030101010101" pitchFamily="2" charset="-122"/>
                </a:rPr>
                <a:t>​</a:t>
              </a:r>
              <a:endParaRPr lang="en-US" sz="2400" dirty="0">
                <a:solidFill>
                  <a:srgbClr val="4E274A"/>
                </a:solidFill>
                <a:latin typeface="DengXian" panose="02010600030101010101" pitchFamily="2" charset="-122"/>
                <a:ea typeface="DengXian" panose="02010600030101010101" pitchFamily="2" charset="-122"/>
              </a:endParaRPr>
            </a:p>
          </p:txBody>
        </p:sp>
        <p:sp>
          <p:nvSpPr>
            <p:cNvPr id="41" name="TextBox 40">
              <a:extLst>
                <a:ext uri="{FF2B5EF4-FFF2-40B4-BE49-F238E27FC236}">
                  <a16:creationId xmlns:a16="http://schemas.microsoft.com/office/drawing/2014/main" id="{0390DF29-E20C-1FC9-FD74-DBB13B80F080}"/>
                </a:ext>
              </a:extLst>
            </p:cNvPr>
            <p:cNvSpPr txBox="1"/>
            <p:nvPr/>
          </p:nvSpPr>
          <p:spPr>
            <a:xfrm>
              <a:off x="9248172" y="2804964"/>
              <a:ext cx="2030393" cy="400110"/>
            </a:xfrm>
            <a:prstGeom prst="rect">
              <a:avLst/>
            </a:prstGeom>
            <a:noFill/>
          </p:spPr>
          <p:txBody>
            <a:bodyPr wrap="square" rtlCol="0">
              <a:spAutoFit/>
            </a:bodyPr>
            <a:lstStyle/>
            <a:p>
              <a:pPr algn="r"/>
              <a:r>
                <a:rPr lang="en-US" sz="2000" dirty="0">
                  <a:solidFill>
                    <a:srgbClr val="4E274A"/>
                  </a:solidFill>
                  <a:latin typeface="DengXian" panose="02010600030101010101" pitchFamily="2" charset="-122"/>
                  <a:ea typeface="DengXian" panose="02010600030101010101" pitchFamily="2" charset="-122"/>
                </a:rPr>
                <a:t>1,397,150 | 0.58%</a:t>
              </a:r>
            </a:p>
          </p:txBody>
        </p:sp>
      </p:grpSp>
      <p:grpSp>
        <p:nvGrpSpPr>
          <p:cNvPr id="48" name="Group 47">
            <a:extLst>
              <a:ext uri="{FF2B5EF4-FFF2-40B4-BE49-F238E27FC236}">
                <a16:creationId xmlns:a16="http://schemas.microsoft.com/office/drawing/2014/main" id="{9F937D3C-AD55-C12A-A39C-440C68134D6E}"/>
              </a:ext>
            </a:extLst>
          </p:cNvPr>
          <p:cNvGrpSpPr/>
          <p:nvPr/>
        </p:nvGrpSpPr>
        <p:grpSpPr>
          <a:xfrm>
            <a:off x="452621" y="4252848"/>
            <a:ext cx="11286758" cy="701273"/>
            <a:chOff x="452621" y="4252848"/>
            <a:chExt cx="11286758" cy="701273"/>
          </a:xfrm>
        </p:grpSpPr>
        <p:sp>
          <p:nvSpPr>
            <p:cNvPr id="15" name="Rounded Rectangle 14">
              <a:extLst>
                <a:ext uri="{FF2B5EF4-FFF2-40B4-BE49-F238E27FC236}">
                  <a16:creationId xmlns:a16="http://schemas.microsoft.com/office/drawing/2014/main" id="{276296E4-DF2F-EAC2-4077-296005DFA511}"/>
                </a:ext>
              </a:extLst>
            </p:cNvPr>
            <p:cNvSpPr/>
            <p:nvPr/>
          </p:nvSpPr>
          <p:spPr>
            <a:xfrm>
              <a:off x="452621" y="4252848"/>
              <a:ext cx="11286758" cy="701273"/>
            </a:xfrm>
            <a:prstGeom prst="roundRect">
              <a:avLst>
                <a:gd name="adj" fmla="val 50000"/>
              </a:avLst>
            </a:prstGeom>
            <a:solidFill>
              <a:srgbClr val="F7DF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17" name="TextBox 16">
              <a:extLst>
                <a:ext uri="{FF2B5EF4-FFF2-40B4-BE49-F238E27FC236}">
                  <a16:creationId xmlns:a16="http://schemas.microsoft.com/office/drawing/2014/main" id="{C16C4731-5431-26A5-EC86-E706FD5AF995}"/>
                </a:ext>
              </a:extLst>
            </p:cNvPr>
            <p:cNvSpPr txBox="1"/>
            <p:nvPr/>
          </p:nvSpPr>
          <p:spPr>
            <a:xfrm>
              <a:off x="660967" y="4350479"/>
              <a:ext cx="3899460" cy="461665"/>
            </a:xfrm>
            <a:prstGeom prst="rect">
              <a:avLst/>
            </a:prstGeom>
            <a:noFill/>
          </p:spPr>
          <p:txBody>
            <a:bodyPr wrap="square">
              <a:spAutoFit/>
            </a:bodyPr>
            <a:lstStyle/>
            <a:p>
              <a:r>
                <a:rPr lang="en-US" sz="2400" b="1" i="0" u="none" strike="noStrike" dirty="0">
                  <a:solidFill>
                    <a:srgbClr val="4E274A"/>
                  </a:solidFill>
                  <a:effectLst/>
                  <a:latin typeface="DengXian" panose="02010600030101010101" pitchFamily="2" charset="-122"/>
                  <a:ea typeface="DengXian" panose="02010600030101010101" pitchFamily="2" charset="-122"/>
                </a:rPr>
                <a:t>Census Bureau </a:t>
              </a:r>
              <a:r>
                <a:rPr lang="en-US" sz="2400" b="0" i="0" u="none" strike="noStrike" dirty="0">
                  <a:solidFill>
                    <a:srgbClr val="4E274A"/>
                  </a:solidFill>
                  <a:effectLst/>
                  <a:latin typeface="DengXian" panose="02010600030101010101" pitchFamily="2" charset="-122"/>
                  <a:ea typeface="DengXian" panose="02010600030101010101" pitchFamily="2" charset="-122"/>
                </a:rPr>
                <a:t>(2021)</a:t>
              </a:r>
              <a:r>
                <a:rPr lang="en-US" sz="2400" b="0" i="0" dirty="0">
                  <a:solidFill>
                    <a:srgbClr val="4E274A"/>
                  </a:solidFill>
                  <a:effectLst/>
                  <a:latin typeface="DengXian" panose="02010600030101010101" pitchFamily="2" charset="-122"/>
                  <a:ea typeface="DengXian" panose="02010600030101010101" pitchFamily="2" charset="-122"/>
                </a:rPr>
                <a:t>​</a:t>
              </a:r>
              <a:endParaRPr lang="en-US" sz="2400" dirty="0">
                <a:solidFill>
                  <a:srgbClr val="4E274A"/>
                </a:solidFill>
                <a:latin typeface="DengXian" panose="02010600030101010101" pitchFamily="2" charset="-122"/>
                <a:ea typeface="DengXian" panose="02010600030101010101" pitchFamily="2" charset="-122"/>
              </a:endParaRPr>
            </a:p>
          </p:txBody>
        </p:sp>
        <p:sp>
          <p:nvSpPr>
            <p:cNvPr id="38" name="TextBox 37">
              <a:extLst>
                <a:ext uri="{FF2B5EF4-FFF2-40B4-BE49-F238E27FC236}">
                  <a16:creationId xmlns:a16="http://schemas.microsoft.com/office/drawing/2014/main" id="{2E986D9D-5FA9-8F93-797A-C809B5A035C2}"/>
                </a:ext>
              </a:extLst>
            </p:cNvPr>
            <p:cNvSpPr txBox="1"/>
            <p:nvPr/>
          </p:nvSpPr>
          <p:spPr>
            <a:xfrm>
              <a:off x="4953958" y="4373629"/>
              <a:ext cx="1861596" cy="400110"/>
            </a:xfrm>
            <a:prstGeom prst="rect">
              <a:avLst/>
            </a:prstGeom>
            <a:noFill/>
          </p:spPr>
          <p:txBody>
            <a:bodyPr wrap="square" rtlCol="0">
              <a:spAutoFit/>
            </a:bodyPr>
            <a:lstStyle/>
            <a:p>
              <a:pPr algn="r"/>
              <a:r>
                <a:rPr lang="en-US" sz="2000" dirty="0">
                  <a:solidFill>
                    <a:srgbClr val="4E274A"/>
                  </a:solidFill>
                  <a:latin typeface="DengXian" panose="02010600030101010101" pitchFamily="2" charset="-122"/>
                  <a:ea typeface="DengXian" panose="02010600030101010101" pitchFamily="2" charset="-122"/>
                </a:rPr>
                <a:t>| 0.60%</a:t>
              </a:r>
            </a:p>
          </p:txBody>
        </p:sp>
        <p:sp>
          <p:nvSpPr>
            <p:cNvPr id="42" name="TextBox 41">
              <a:extLst>
                <a:ext uri="{FF2B5EF4-FFF2-40B4-BE49-F238E27FC236}">
                  <a16:creationId xmlns:a16="http://schemas.microsoft.com/office/drawing/2014/main" id="{CC25E3B1-30C9-6374-16DF-0F0DBA52C28D}"/>
                </a:ext>
              </a:extLst>
            </p:cNvPr>
            <p:cNvSpPr txBox="1"/>
            <p:nvPr/>
          </p:nvSpPr>
          <p:spPr>
            <a:xfrm>
              <a:off x="7243822" y="4373629"/>
              <a:ext cx="1861596" cy="400110"/>
            </a:xfrm>
            <a:prstGeom prst="rect">
              <a:avLst/>
            </a:prstGeom>
            <a:noFill/>
          </p:spPr>
          <p:txBody>
            <a:bodyPr wrap="square" rtlCol="0">
              <a:spAutoFit/>
            </a:bodyPr>
            <a:lstStyle/>
            <a:p>
              <a:pPr algn="r"/>
              <a:r>
                <a:rPr lang="en-US" sz="2000" dirty="0">
                  <a:solidFill>
                    <a:srgbClr val="4E274A"/>
                  </a:solidFill>
                  <a:latin typeface="DengXian" panose="02010600030101010101" pitchFamily="2" charset="-122"/>
                  <a:ea typeface="DengXian" panose="02010600030101010101" pitchFamily="2" charset="-122"/>
                </a:rPr>
                <a:t>| 1.70%</a:t>
              </a:r>
            </a:p>
          </p:txBody>
        </p:sp>
      </p:grpSp>
      <p:grpSp>
        <p:nvGrpSpPr>
          <p:cNvPr id="51" name="Group 50">
            <a:extLst>
              <a:ext uri="{FF2B5EF4-FFF2-40B4-BE49-F238E27FC236}">
                <a16:creationId xmlns:a16="http://schemas.microsoft.com/office/drawing/2014/main" id="{1E6DD3B4-17AF-AA2B-40D5-17A6A9860F39}"/>
              </a:ext>
            </a:extLst>
          </p:cNvPr>
          <p:cNvGrpSpPr/>
          <p:nvPr/>
        </p:nvGrpSpPr>
        <p:grpSpPr>
          <a:xfrm>
            <a:off x="452621" y="5051752"/>
            <a:ext cx="11286758" cy="701273"/>
            <a:chOff x="452621" y="5051752"/>
            <a:chExt cx="11286758" cy="701273"/>
          </a:xfrm>
        </p:grpSpPr>
        <p:sp>
          <p:nvSpPr>
            <p:cNvPr id="19" name="Rounded Rectangle 18">
              <a:extLst>
                <a:ext uri="{FF2B5EF4-FFF2-40B4-BE49-F238E27FC236}">
                  <a16:creationId xmlns:a16="http://schemas.microsoft.com/office/drawing/2014/main" id="{80376AD7-DAC6-774E-E9B7-02C3CFEA27A3}"/>
                </a:ext>
              </a:extLst>
            </p:cNvPr>
            <p:cNvSpPr/>
            <p:nvPr/>
          </p:nvSpPr>
          <p:spPr>
            <a:xfrm>
              <a:off x="452621" y="5051752"/>
              <a:ext cx="11286758" cy="701273"/>
            </a:xfrm>
            <a:prstGeom prst="roundRect">
              <a:avLst>
                <a:gd name="adj" fmla="val 50000"/>
              </a:avLst>
            </a:prstGeom>
            <a:solidFill>
              <a:srgbClr val="F7DF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21" name="TextBox 20">
              <a:extLst>
                <a:ext uri="{FF2B5EF4-FFF2-40B4-BE49-F238E27FC236}">
                  <a16:creationId xmlns:a16="http://schemas.microsoft.com/office/drawing/2014/main" id="{64A802D3-049E-CF87-65F8-95B9F26197CF}"/>
                </a:ext>
              </a:extLst>
            </p:cNvPr>
            <p:cNvSpPr txBox="1"/>
            <p:nvPr/>
          </p:nvSpPr>
          <p:spPr>
            <a:xfrm>
              <a:off x="660967" y="5149383"/>
              <a:ext cx="3899460" cy="461665"/>
            </a:xfrm>
            <a:prstGeom prst="rect">
              <a:avLst/>
            </a:prstGeom>
            <a:noFill/>
          </p:spPr>
          <p:txBody>
            <a:bodyPr wrap="square">
              <a:spAutoFit/>
            </a:bodyPr>
            <a:lstStyle/>
            <a:p>
              <a:r>
                <a:rPr lang="en-US" sz="2400" b="1" i="0" u="none" strike="noStrike" dirty="0">
                  <a:solidFill>
                    <a:srgbClr val="4E274A"/>
                  </a:solidFill>
                  <a:effectLst/>
                  <a:latin typeface="DengXian" panose="02010600030101010101" pitchFamily="2" charset="-122"/>
                  <a:ea typeface="DengXian" panose="02010600030101010101" pitchFamily="2" charset="-122"/>
                </a:rPr>
                <a:t>Northeastern </a:t>
              </a:r>
              <a:r>
                <a:rPr lang="en-US" sz="2400" b="0" i="0" u="none" strike="noStrike" dirty="0">
                  <a:solidFill>
                    <a:srgbClr val="4E274A"/>
                  </a:solidFill>
                  <a:effectLst/>
                  <a:latin typeface="DengXian" panose="02010600030101010101" pitchFamily="2" charset="-122"/>
                  <a:ea typeface="DengXian" panose="02010600030101010101" pitchFamily="2" charset="-122"/>
                </a:rPr>
                <a:t>(2021)</a:t>
              </a:r>
              <a:r>
                <a:rPr lang="en-US" sz="2400" b="0" i="0" dirty="0">
                  <a:solidFill>
                    <a:srgbClr val="4E274A"/>
                  </a:solidFill>
                  <a:effectLst/>
                  <a:latin typeface="DengXian" panose="02010600030101010101" pitchFamily="2" charset="-122"/>
                  <a:ea typeface="DengXian" panose="02010600030101010101" pitchFamily="2" charset="-122"/>
                </a:rPr>
                <a:t>​</a:t>
              </a:r>
              <a:endParaRPr lang="en-US" sz="2400" dirty="0">
                <a:solidFill>
                  <a:srgbClr val="4E274A"/>
                </a:solidFill>
                <a:latin typeface="DengXian" panose="02010600030101010101" pitchFamily="2" charset="-122"/>
                <a:ea typeface="DengXian" panose="02010600030101010101" pitchFamily="2" charset="-122"/>
              </a:endParaRPr>
            </a:p>
          </p:txBody>
        </p:sp>
        <p:sp>
          <p:nvSpPr>
            <p:cNvPr id="43" name="TextBox 42">
              <a:extLst>
                <a:ext uri="{FF2B5EF4-FFF2-40B4-BE49-F238E27FC236}">
                  <a16:creationId xmlns:a16="http://schemas.microsoft.com/office/drawing/2014/main" id="{4BDD808E-EDA5-7CD6-99D6-26B465C2E7D7}"/>
                </a:ext>
              </a:extLst>
            </p:cNvPr>
            <p:cNvSpPr txBox="1"/>
            <p:nvPr/>
          </p:nvSpPr>
          <p:spPr>
            <a:xfrm>
              <a:off x="7243822" y="5198324"/>
              <a:ext cx="1861596" cy="400110"/>
            </a:xfrm>
            <a:prstGeom prst="rect">
              <a:avLst/>
            </a:prstGeom>
            <a:noFill/>
          </p:spPr>
          <p:txBody>
            <a:bodyPr wrap="square" rtlCol="0">
              <a:spAutoFit/>
            </a:bodyPr>
            <a:lstStyle/>
            <a:p>
              <a:pPr algn="r"/>
              <a:r>
                <a:rPr lang="en-US" sz="2000" dirty="0">
                  <a:solidFill>
                    <a:srgbClr val="4E274A"/>
                  </a:solidFill>
                  <a:latin typeface="DengXian" panose="02010600030101010101" pitchFamily="2" charset="-122"/>
                  <a:ea typeface="DengXian" panose="02010600030101010101" pitchFamily="2" charset="-122"/>
                </a:rPr>
                <a:t> 31 | 0.14%</a:t>
              </a:r>
            </a:p>
          </p:txBody>
        </p:sp>
      </p:grpSp>
      <p:grpSp>
        <p:nvGrpSpPr>
          <p:cNvPr id="52" name="Group 51">
            <a:extLst>
              <a:ext uri="{FF2B5EF4-FFF2-40B4-BE49-F238E27FC236}">
                <a16:creationId xmlns:a16="http://schemas.microsoft.com/office/drawing/2014/main" id="{53E44907-4BFC-407F-C68A-6BB141C06D65}"/>
              </a:ext>
            </a:extLst>
          </p:cNvPr>
          <p:cNvGrpSpPr/>
          <p:nvPr/>
        </p:nvGrpSpPr>
        <p:grpSpPr>
          <a:xfrm>
            <a:off x="452621" y="5850656"/>
            <a:ext cx="11286758" cy="701273"/>
            <a:chOff x="452621" y="5850656"/>
            <a:chExt cx="11286758" cy="701273"/>
          </a:xfrm>
        </p:grpSpPr>
        <p:sp>
          <p:nvSpPr>
            <p:cNvPr id="22" name="Rounded Rectangle 21">
              <a:extLst>
                <a:ext uri="{FF2B5EF4-FFF2-40B4-BE49-F238E27FC236}">
                  <a16:creationId xmlns:a16="http://schemas.microsoft.com/office/drawing/2014/main" id="{32BCA881-330E-54C9-B378-5F4932F32A23}"/>
                </a:ext>
              </a:extLst>
            </p:cNvPr>
            <p:cNvSpPr/>
            <p:nvPr/>
          </p:nvSpPr>
          <p:spPr>
            <a:xfrm>
              <a:off x="452621" y="5850656"/>
              <a:ext cx="11286758" cy="701273"/>
            </a:xfrm>
            <a:prstGeom prst="roundRect">
              <a:avLst>
                <a:gd name="adj" fmla="val 50000"/>
              </a:avLst>
            </a:prstGeom>
            <a:solidFill>
              <a:srgbClr val="9145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23" name="TextBox 22">
              <a:extLst>
                <a:ext uri="{FF2B5EF4-FFF2-40B4-BE49-F238E27FC236}">
                  <a16:creationId xmlns:a16="http://schemas.microsoft.com/office/drawing/2014/main" id="{BFC97998-DFA3-1C12-38B0-F5B48323411B}"/>
                </a:ext>
              </a:extLst>
            </p:cNvPr>
            <p:cNvSpPr txBox="1"/>
            <p:nvPr/>
          </p:nvSpPr>
          <p:spPr>
            <a:xfrm>
              <a:off x="660967" y="5948287"/>
              <a:ext cx="3899460" cy="461665"/>
            </a:xfrm>
            <a:prstGeom prst="rect">
              <a:avLst/>
            </a:prstGeom>
            <a:noFill/>
          </p:spPr>
          <p:txBody>
            <a:bodyPr wrap="square">
              <a:spAutoFit/>
            </a:bodyPr>
            <a:lstStyle/>
            <a:p>
              <a:r>
                <a:rPr lang="en-US" sz="2400" b="1" i="0" u="none" strike="noStrike" dirty="0">
                  <a:solidFill>
                    <a:schemeClr val="bg1"/>
                  </a:solidFill>
                  <a:effectLst/>
                  <a:latin typeface="DengXian" panose="02010600030101010101" pitchFamily="2" charset="-122"/>
                  <a:ea typeface="DengXian" panose="02010600030101010101" pitchFamily="2" charset="-122"/>
                </a:rPr>
                <a:t>Proposal Model</a:t>
              </a:r>
              <a:endParaRPr lang="en-US" sz="2400" dirty="0">
                <a:solidFill>
                  <a:schemeClr val="bg1"/>
                </a:solidFill>
                <a:latin typeface="DengXian" panose="02010600030101010101" pitchFamily="2" charset="-122"/>
                <a:ea typeface="DengXian" panose="02010600030101010101" pitchFamily="2" charset="-122"/>
              </a:endParaRPr>
            </a:p>
          </p:txBody>
        </p:sp>
        <p:sp>
          <p:nvSpPr>
            <p:cNvPr id="44" name="TextBox 43">
              <a:extLst>
                <a:ext uri="{FF2B5EF4-FFF2-40B4-BE49-F238E27FC236}">
                  <a16:creationId xmlns:a16="http://schemas.microsoft.com/office/drawing/2014/main" id="{38220794-BE5D-8919-CDA0-24B9A6BAF7C9}"/>
                </a:ext>
              </a:extLst>
            </p:cNvPr>
            <p:cNvSpPr txBox="1"/>
            <p:nvPr/>
          </p:nvSpPr>
          <p:spPr>
            <a:xfrm>
              <a:off x="4953958" y="6009845"/>
              <a:ext cx="1861596" cy="400110"/>
            </a:xfrm>
            <a:prstGeom prst="rect">
              <a:avLst/>
            </a:prstGeom>
            <a:noFill/>
          </p:spPr>
          <p:txBody>
            <a:bodyPr wrap="square" rtlCol="0">
              <a:spAutoFit/>
            </a:bodyPr>
            <a:lstStyle/>
            <a:p>
              <a:pPr algn="r"/>
              <a:r>
                <a:rPr lang="en-US" sz="2000" dirty="0">
                  <a:solidFill>
                    <a:srgbClr val="FFFFFF"/>
                  </a:solidFill>
                  <a:latin typeface="DengXian" panose="02010600030101010101" pitchFamily="2" charset="-122"/>
                  <a:ea typeface="DengXian" panose="02010600030101010101" pitchFamily="2" charset="-122"/>
                </a:rPr>
                <a:t> 112 | 0.50%</a:t>
              </a:r>
            </a:p>
          </p:txBody>
        </p:sp>
        <p:sp>
          <p:nvSpPr>
            <p:cNvPr id="45" name="TextBox 44">
              <a:extLst>
                <a:ext uri="{FF2B5EF4-FFF2-40B4-BE49-F238E27FC236}">
                  <a16:creationId xmlns:a16="http://schemas.microsoft.com/office/drawing/2014/main" id="{A3C79AEF-EC37-855A-4FF2-B954B1856994}"/>
                </a:ext>
              </a:extLst>
            </p:cNvPr>
            <p:cNvSpPr txBox="1"/>
            <p:nvPr/>
          </p:nvSpPr>
          <p:spPr>
            <a:xfrm>
              <a:off x="7243822" y="6009845"/>
              <a:ext cx="1861596" cy="400110"/>
            </a:xfrm>
            <a:prstGeom prst="rect">
              <a:avLst/>
            </a:prstGeom>
            <a:noFill/>
          </p:spPr>
          <p:txBody>
            <a:bodyPr wrap="square" rtlCol="0">
              <a:spAutoFit/>
            </a:bodyPr>
            <a:lstStyle/>
            <a:p>
              <a:pPr algn="r"/>
              <a:r>
                <a:rPr lang="en-US" sz="2000" dirty="0">
                  <a:solidFill>
                    <a:srgbClr val="FFFFFF"/>
                  </a:solidFill>
                  <a:latin typeface="DengXian" panose="02010600030101010101" pitchFamily="2" charset="-122"/>
                  <a:ea typeface="DengXian" panose="02010600030101010101" pitchFamily="2" charset="-122"/>
                </a:rPr>
                <a:t> 90 | 0.40%</a:t>
              </a:r>
            </a:p>
          </p:txBody>
        </p:sp>
        <p:sp>
          <p:nvSpPr>
            <p:cNvPr id="46" name="TextBox 45">
              <a:extLst>
                <a:ext uri="{FF2B5EF4-FFF2-40B4-BE49-F238E27FC236}">
                  <a16:creationId xmlns:a16="http://schemas.microsoft.com/office/drawing/2014/main" id="{E6C95D55-845A-94F8-3871-99CB0675FCFE}"/>
                </a:ext>
              </a:extLst>
            </p:cNvPr>
            <p:cNvSpPr txBox="1"/>
            <p:nvPr/>
          </p:nvSpPr>
          <p:spPr>
            <a:xfrm>
              <a:off x="9331123" y="6001237"/>
              <a:ext cx="1861596" cy="400110"/>
            </a:xfrm>
            <a:prstGeom prst="rect">
              <a:avLst/>
            </a:prstGeom>
            <a:noFill/>
          </p:spPr>
          <p:txBody>
            <a:bodyPr wrap="square" rtlCol="0">
              <a:spAutoFit/>
            </a:bodyPr>
            <a:lstStyle/>
            <a:p>
              <a:pPr algn="r"/>
              <a:r>
                <a:rPr lang="en-US" sz="2000" dirty="0">
                  <a:solidFill>
                    <a:srgbClr val="FFFFFF"/>
                  </a:solidFill>
                  <a:latin typeface="DengXian" panose="02010600030101010101" pitchFamily="2" charset="-122"/>
                  <a:ea typeface="DengXian" panose="02010600030101010101" pitchFamily="2" charset="-122"/>
                </a:rPr>
                <a:t> 202 | 0.91%</a:t>
              </a:r>
            </a:p>
          </p:txBody>
        </p:sp>
      </p:grpSp>
    </p:spTree>
    <p:extLst>
      <p:ext uri="{BB962C8B-B14F-4D97-AF65-F5344CB8AC3E}">
        <p14:creationId xmlns:p14="http://schemas.microsoft.com/office/powerpoint/2010/main" val="2696321749"/>
      </p:ext>
    </p:extLst>
  </p:cSld>
  <p:clrMapOvr>
    <a:masterClrMapping/>
  </p:clrMapOvr>
  <mc:AlternateContent xmlns:mc="http://schemas.openxmlformats.org/markup-compatibility/2006" xmlns:p14="http://schemas.microsoft.com/office/powerpoint/2010/main">
    <mc:Choice Requires="p14">
      <p:transition spd="slow" p14:dur="2000">
        <p:push/>
      </p:transition>
    </mc:Choice>
    <mc:Fallback xmlns="">
      <p:transition spd="slow">
        <p:push/>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fade">
                                      <p:cBhvr>
                                        <p:cTn id="7" dur="2000"/>
                                        <p:tgtEl>
                                          <p:spTgt spid="5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7"/>
                                        </p:tgtEl>
                                        <p:attrNameLst>
                                          <p:attrName>style.visibility</p:attrName>
                                        </p:attrNameLst>
                                      </p:cBhvr>
                                      <p:to>
                                        <p:strVal val="visible"/>
                                      </p:to>
                                    </p:set>
                                    <p:animEffect transition="in" filter="fade">
                                      <p:cBhvr>
                                        <p:cTn id="12" dur="2000"/>
                                        <p:tgtEl>
                                          <p:spTgt spid="47"/>
                                        </p:tgtEl>
                                      </p:cBhvr>
                                    </p:animEffect>
                                  </p:childTnLst>
                                </p:cTn>
                              </p:par>
                              <p:par>
                                <p:cTn id="13" presetID="10" presetClass="entr" presetSubtype="0" fill="hold" nodeType="withEffect">
                                  <p:stCondLst>
                                    <p:cond delay="0"/>
                                  </p:stCondLst>
                                  <p:childTnLst>
                                    <p:set>
                                      <p:cBhvr>
                                        <p:cTn id="14" dur="1" fill="hold">
                                          <p:stCondLst>
                                            <p:cond delay="0"/>
                                          </p:stCondLst>
                                        </p:cTn>
                                        <p:tgtEl>
                                          <p:spTgt spid="50"/>
                                        </p:tgtEl>
                                        <p:attrNameLst>
                                          <p:attrName>style.visibility</p:attrName>
                                        </p:attrNameLst>
                                      </p:cBhvr>
                                      <p:to>
                                        <p:strVal val="visible"/>
                                      </p:to>
                                    </p:set>
                                    <p:animEffect transition="in" filter="fade">
                                      <p:cBhvr>
                                        <p:cTn id="15" dur="2000"/>
                                        <p:tgtEl>
                                          <p:spTgt spid="50"/>
                                        </p:tgtEl>
                                      </p:cBhvr>
                                    </p:animEffect>
                                  </p:childTnLst>
                                </p:cTn>
                              </p:par>
                              <p:par>
                                <p:cTn id="16" presetID="10" presetClass="entr" presetSubtype="0" fill="hold" nodeType="withEffect">
                                  <p:stCondLst>
                                    <p:cond delay="0"/>
                                  </p:stCondLst>
                                  <p:childTnLst>
                                    <p:set>
                                      <p:cBhvr>
                                        <p:cTn id="17" dur="1" fill="hold">
                                          <p:stCondLst>
                                            <p:cond delay="0"/>
                                          </p:stCondLst>
                                        </p:cTn>
                                        <p:tgtEl>
                                          <p:spTgt spid="54"/>
                                        </p:tgtEl>
                                        <p:attrNameLst>
                                          <p:attrName>style.visibility</p:attrName>
                                        </p:attrNameLst>
                                      </p:cBhvr>
                                      <p:to>
                                        <p:strVal val="visible"/>
                                      </p:to>
                                    </p:set>
                                    <p:animEffect transition="in" filter="fade">
                                      <p:cBhvr>
                                        <p:cTn id="18" dur="2000"/>
                                        <p:tgtEl>
                                          <p:spTgt spid="5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8"/>
                                        </p:tgtEl>
                                        <p:attrNameLst>
                                          <p:attrName>style.visibility</p:attrName>
                                        </p:attrNameLst>
                                      </p:cBhvr>
                                      <p:to>
                                        <p:strVal val="visible"/>
                                      </p:to>
                                    </p:set>
                                    <p:animEffect transition="in" filter="fade">
                                      <p:cBhvr>
                                        <p:cTn id="23" dur="2000"/>
                                        <p:tgtEl>
                                          <p:spTgt spid="48"/>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51"/>
                                        </p:tgtEl>
                                        <p:attrNameLst>
                                          <p:attrName>style.visibility</p:attrName>
                                        </p:attrNameLst>
                                      </p:cBhvr>
                                      <p:to>
                                        <p:strVal val="visible"/>
                                      </p:to>
                                    </p:set>
                                    <p:animEffect transition="in" filter="fade">
                                      <p:cBhvr>
                                        <p:cTn id="28" dur="2000"/>
                                        <p:tgtEl>
                                          <p:spTgt spid="51"/>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52"/>
                                        </p:tgtEl>
                                        <p:attrNameLst>
                                          <p:attrName>style.visibility</p:attrName>
                                        </p:attrNameLst>
                                      </p:cBhvr>
                                      <p:to>
                                        <p:strVal val="visible"/>
                                      </p:to>
                                    </p:set>
                                    <p:animEffect transition="in" filter="fade">
                                      <p:cBhvr>
                                        <p:cTn id="33" dur="20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C270E7A-52B6-C63C-A95C-4A5347CEA9DB}"/>
              </a:ext>
            </a:extLst>
          </p:cNvPr>
          <p:cNvSpPr txBox="1"/>
          <p:nvPr/>
        </p:nvSpPr>
        <p:spPr>
          <a:xfrm>
            <a:off x="452621" y="254786"/>
            <a:ext cx="11286758" cy="923330"/>
          </a:xfrm>
          <a:prstGeom prst="rect">
            <a:avLst/>
          </a:prstGeom>
          <a:noFill/>
          <a:ln>
            <a:noFill/>
          </a:ln>
        </p:spPr>
        <p:txBody>
          <a:bodyPr wrap="square" rtlCol="0">
            <a:spAutoFit/>
          </a:bodyPr>
          <a:lstStyle/>
          <a:p>
            <a:pPr algn="ctr"/>
            <a:r>
              <a:rPr lang="en-US" sz="5400" b="1" dirty="0">
                <a:solidFill>
                  <a:srgbClr val="914576"/>
                </a:solidFill>
                <a:latin typeface="Frontage Condensed Outline" pitchFamily="2" charset="77"/>
              </a:rPr>
              <a:t>Population modeling</a:t>
            </a:r>
          </a:p>
        </p:txBody>
      </p:sp>
      <p:cxnSp>
        <p:nvCxnSpPr>
          <p:cNvPr id="6" name="Straight Connector 5">
            <a:extLst>
              <a:ext uri="{FF2B5EF4-FFF2-40B4-BE49-F238E27FC236}">
                <a16:creationId xmlns:a16="http://schemas.microsoft.com/office/drawing/2014/main" id="{7A1C9354-CAD4-7743-A928-C1B81AC42C09}"/>
              </a:ext>
            </a:extLst>
          </p:cNvPr>
          <p:cNvCxnSpPr>
            <a:cxnSpLocks/>
          </p:cNvCxnSpPr>
          <p:nvPr/>
        </p:nvCxnSpPr>
        <p:spPr>
          <a:xfrm>
            <a:off x="452622" y="1259566"/>
            <a:ext cx="11286758" cy="0"/>
          </a:xfrm>
          <a:prstGeom prst="line">
            <a:avLst/>
          </a:prstGeom>
          <a:ln w="19050">
            <a:solidFill>
              <a:srgbClr val="914576"/>
            </a:solidFill>
          </a:ln>
        </p:spPr>
        <p:style>
          <a:lnRef idx="1">
            <a:schemeClr val="accent1"/>
          </a:lnRef>
          <a:fillRef idx="0">
            <a:schemeClr val="accent1"/>
          </a:fillRef>
          <a:effectRef idx="0">
            <a:schemeClr val="accent1"/>
          </a:effectRef>
          <a:fontRef idx="minor">
            <a:schemeClr val="tx1"/>
          </a:fontRef>
        </p:style>
      </p:cxnSp>
      <p:grpSp>
        <p:nvGrpSpPr>
          <p:cNvPr id="47" name="Group 46">
            <a:extLst>
              <a:ext uri="{FF2B5EF4-FFF2-40B4-BE49-F238E27FC236}">
                <a16:creationId xmlns:a16="http://schemas.microsoft.com/office/drawing/2014/main" id="{571B6DA1-6036-4666-A0C1-7DDE988270B1}"/>
              </a:ext>
            </a:extLst>
          </p:cNvPr>
          <p:cNvGrpSpPr/>
          <p:nvPr/>
        </p:nvGrpSpPr>
        <p:grpSpPr>
          <a:xfrm>
            <a:off x="7031680" y="1338974"/>
            <a:ext cx="4451854" cy="469820"/>
            <a:chOff x="7031680" y="1338974"/>
            <a:chExt cx="4451854" cy="469820"/>
          </a:xfrm>
        </p:grpSpPr>
        <p:sp>
          <p:nvSpPr>
            <p:cNvPr id="33" name="TextBox 32">
              <a:extLst>
                <a:ext uri="{FF2B5EF4-FFF2-40B4-BE49-F238E27FC236}">
                  <a16:creationId xmlns:a16="http://schemas.microsoft.com/office/drawing/2014/main" id="{2C7332A9-6E5E-45FC-F714-4BDF9C02BE08}"/>
                </a:ext>
              </a:extLst>
            </p:cNvPr>
            <p:cNvSpPr txBox="1"/>
            <p:nvPr/>
          </p:nvSpPr>
          <p:spPr>
            <a:xfrm>
              <a:off x="7031680" y="1347129"/>
              <a:ext cx="1444752" cy="461665"/>
            </a:xfrm>
            <a:prstGeom prst="rect">
              <a:avLst/>
            </a:prstGeom>
            <a:noFill/>
          </p:spPr>
          <p:txBody>
            <a:bodyPr wrap="square" rtlCol="0">
              <a:spAutoFit/>
            </a:bodyPr>
            <a:lstStyle/>
            <a:p>
              <a:pPr algn="ctr"/>
              <a:r>
                <a:rPr lang="en-US" sz="2400" b="1" dirty="0">
                  <a:solidFill>
                    <a:srgbClr val="5B91EF"/>
                  </a:solidFill>
                  <a:latin typeface="DengXian" panose="02010600030101010101" pitchFamily="2" charset="-122"/>
                  <a:ea typeface="DengXian" panose="02010600030101010101" pitchFamily="2" charset="-122"/>
                </a:rPr>
                <a:t>T</a:t>
              </a:r>
            </a:p>
          </p:txBody>
        </p:sp>
        <p:sp>
          <p:nvSpPr>
            <p:cNvPr id="34" name="TextBox 33">
              <a:extLst>
                <a:ext uri="{FF2B5EF4-FFF2-40B4-BE49-F238E27FC236}">
                  <a16:creationId xmlns:a16="http://schemas.microsoft.com/office/drawing/2014/main" id="{3E07E8CF-3BFD-8AD6-ABCF-E4120A1EF80E}"/>
                </a:ext>
              </a:extLst>
            </p:cNvPr>
            <p:cNvSpPr txBox="1"/>
            <p:nvPr/>
          </p:nvSpPr>
          <p:spPr>
            <a:xfrm>
              <a:off x="8536155" y="1338974"/>
              <a:ext cx="1444752" cy="461665"/>
            </a:xfrm>
            <a:prstGeom prst="rect">
              <a:avLst/>
            </a:prstGeom>
            <a:noFill/>
          </p:spPr>
          <p:txBody>
            <a:bodyPr wrap="square" rtlCol="0">
              <a:spAutoFit/>
            </a:bodyPr>
            <a:lstStyle/>
            <a:p>
              <a:pPr algn="ctr"/>
              <a:r>
                <a:rPr lang="en-US" sz="2400" b="1" dirty="0">
                  <a:solidFill>
                    <a:srgbClr val="5B91EF"/>
                  </a:solidFill>
                  <a:latin typeface="DengXian" panose="02010600030101010101" pitchFamily="2" charset="-122"/>
                  <a:ea typeface="DengXian" panose="02010600030101010101" pitchFamily="2" charset="-122"/>
                </a:rPr>
                <a:t>GNC</a:t>
              </a:r>
            </a:p>
          </p:txBody>
        </p:sp>
        <p:sp>
          <p:nvSpPr>
            <p:cNvPr id="35" name="TextBox 34">
              <a:extLst>
                <a:ext uri="{FF2B5EF4-FFF2-40B4-BE49-F238E27FC236}">
                  <a16:creationId xmlns:a16="http://schemas.microsoft.com/office/drawing/2014/main" id="{76FD678D-C7F1-435C-C043-F411FF461851}"/>
                </a:ext>
              </a:extLst>
            </p:cNvPr>
            <p:cNvSpPr txBox="1"/>
            <p:nvPr/>
          </p:nvSpPr>
          <p:spPr>
            <a:xfrm>
              <a:off x="10038782" y="1342450"/>
              <a:ext cx="1444752" cy="466344"/>
            </a:xfrm>
            <a:prstGeom prst="rect">
              <a:avLst/>
            </a:prstGeom>
            <a:noFill/>
          </p:spPr>
          <p:txBody>
            <a:bodyPr wrap="square" rtlCol="0">
              <a:spAutoFit/>
            </a:bodyPr>
            <a:lstStyle/>
            <a:p>
              <a:pPr algn="ctr"/>
              <a:r>
                <a:rPr lang="en-US" sz="2400" b="1" dirty="0">
                  <a:solidFill>
                    <a:srgbClr val="5B91EF"/>
                  </a:solidFill>
                  <a:latin typeface="DengXian" panose="02010600030101010101" pitchFamily="2" charset="-122"/>
                  <a:ea typeface="DengXian" panose="02010600030101010101" pitchFamily="2" charset="-122"/>
                </a:rPr>
                <a:t>TGNC</a:t>
              </a:r>
            </a:p>
          </p:txBody>
        </p:sp>
      </p:grpSp>
      <p:grpSp>
        <p:nvGrpSpPr>
          <p:cNvPr id="48" name="Group 47">
            <a:extLst>
              <a:ext uri="{FF2B5EF4-FFF2-40B4-BE49-F238E27FC236}">
                <a16:creationId xmlns:a16="http://schemas.microsoft.com/office/drawing/2014/main" id="{12901137-2CF5-59DA-58BE-D808F30423DC}"/>
              </a:ext>
            </a:extLst>
          </p:cNvPr>
          <p:cNvGrpSpPr/>
          <p:nvPr/>
        </p:nvGrpSpPr>
        <p:grpSpPr>
          <a:xfrm>
            <a:off x="452621" y="2665998"/>
            <a:ext cx="11286758" cy="701273"/>
            <a:chOff x="452621" y="1865125"/>
            <a:chExt cx="11286758" cy="701273"/>
          </a:xfrm>
        </p:grpSpPr>
        <p:sp>
          <p:nvSpPr>
            <p:cNvPr id="8" name="Rounded Rectangle 7">
              <a:extLst>
                <a:ext uri="{FF2B5EF4-FFF2-40B4-BE49-F238E27FC236}">
                  <a16:creationId xmlns:a16="http://schemas.microsoft.com/office/drawing/2014/main" id="{3A30B5A8-2E5C-739C-D31E-DBF2BC203272}"/>
                </a:ext>
              </a:extLst>
            </p:cNvPr>
            <p:cNvSpPr/>
            <p:nvPr/>
          </p:nvSpPr>
          <p:spPr>
            <a:xfrm>
              <a:off x="452621" y="1865125"/>
              <a:ext cx="11286758" cy="701273"/>
            </a:xfrm>
            <a:prstGeom prst="roundRect">
              <a:avLst>
                <a:gd name="adj" fmla="val 50000"/>
              </a:avLst>
            </a:prstGeom>
            <a:solidFill>
              <a:srgbClr val="F7DF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9" name="TextBox 8">
              <a:extLst>
                <a:ext uri="{FF2B5EF4-FFF2-40B4-BE49-F238E27FC236}">
                  <a16:creationId xmlns:a16="http://schemas.microsoft.com/office/drawing/2014/main" id="{B80CD479-619F-3F47-2544-32C8D635520F}"/>
                </a:ext>
              </a:extLst>
            </p:cNvPr>
            <p:cNvSpPr txBox="1"/>
            <p:nvPr/>
          </p:nvSpPr>
          <p:spPr>
            <a:xfrm>
              <a:off x="660966" y="1962756"/>
              <a:ext cx="6168097" cy="461665"/>
            </a:xfrm>
            <a:prstGeom prst="rect">
              <a:avLst/>
            </a:prstGeom>
            <a:noFill/>
          </p:spPr>
          <p:txBody>
            <a:bodyPr wrap="square">
              <a:spAutoFit/>
            </a:bodyPr>
            <a:lstStyle/>
            <a:p>
              <a:r>
                <a:rPr lang="en-US" sz="2400" b="1" i="0" u="none" strike="noStrike" dirty="0" err="1">
                  <a:solidFill>
                    <a:srgbClr val="4E274A"/>
                  </a:solidFill>
                  <a:effectLst/>
                  <a:latin typeface="DengXian" panose="02010600030101010101" pitchFamily="2" charset="-122"/>
                  <a:ea typeface="DengXian" panose="02010600030101010101" pitchFamily="2" charset="-122"/>
                </a:rPr>
                <a:t>Bouvé</a:t>
              </a:r>
              <a:r>
                <a:rPr lang="en-US" sz="2400" b="1" i="0" u="none" strike="noStrike" dirty="0">
                  <a:solidFill>
                    <a:srgbClr val="4E274A"/>
                  </a:solidFill>
                  <a:effectLst/>
                  <a:latin typeface="DengXian" panose="02010600030101010101" pitchFamily="2" charset="-122"/>
                  <a:ea typeface="DengXian" panose="02010600030101010101" pitchFamily="2" charset="-122"/>
                </a:rPr>
                <a:t> College of Health Sciences |</a:t>
              </a:r>
              <a:r>
                <a:rPr lang="en-US" sz="2400" u="none" strike="noStrike" dirty="0">
                  <a:solidFill>
                    <a:srgbClr val="4E274A"/>
                  </a:solidFill>
                  <a:effectLst/>
                  <a:latin typeface="DengXian" panose="02010600030101010101" pitchFamily="2" charset="-122"/>
                  <a:ea typeface="DengXian" panose="02010600030101010101" pitchFamily="2" charset="-122"/>
                </a:rPr>
                <a:t> 2,134</a:t>
              </a:r>
              <a:r>
                <a:rPr lang="en-US" sz="2400" b="1" i="0" u="none" strike="noStrike" dirty="0">
                  <a:solidFill>
                    <a:srgbClr val="4E274A"/>
                  </a:solidFill>
                  <a:effectLst/>
                  <a:latin typeface="DengXian" panose="02010600030101010101" pitchFamily="2" charset="-122"/>
                  <a:ea typeface="DengXian" panose="02010600030101010101" pitchFamily="2" charset="-122"/>
                </a:rPr>
                <a:t>​</a:t>
              </a:r>
              <a:endParaRPr lang="en-US" sz="2400" dirty="0">
                <a:solidFill>
                  <a:srgbClr val="4E274A"/>
                </a:solidFill>
                <a:latin typeface="DengXian" panose="02010600030101010101" pitchFamily="2" charset="-122"/>
                <a:ea typeface="DengXian" panose="02010600030101010101" pitchFamily="2" charset="-122"/>
              </a:endParaRPr>
            </a:p>
          </p:txBody>
        </p:sp>
        <p:sp>
          <p:nvSpPr>
            <p:cNvPr id="39" name="TextBox 38">
              <a:extLst>
                <a:ext uri="{FF2B5EF4-FFF2-40B4-BE49-F238E27FC236}">
                  <a16:creationId xmlns:a16="http://schemas.microsoft.com/office/drawing/2014/main" id="{7336C2F6-7AAB-258B-430F-018436B3DDE9}"/>
                </a:ext>
              </a:extLst>
            </p:cNvPr>
            <p:cNvSpPr txBox="1"/>
            <p:nvPr/>
          </p:nvSpPr>
          <p:spPr>
            <a:xfrm>
              <a:off x="7031680" y="2012364"/>
              <a:ext cx="1444752" cy="400110"/>
            </a:xfrm>
            <a:prstGeom prst="rect">
              <a:avLst/>
            </a:prstGeom>
            <a:noFill/>
          </p:spPr>
          <p:txBody>
            <a:bodyPr wrap="square" rtlCol="0">
              <a:spAutoFit/>
            </a:bodyPr>
            <a:lstStyle/>
            <a:p>
              <a:pPr algn="r"/>
              <a:r>
                <a:rPr lang="en-US" sz="2000" dirty="0">
                  <a:solidFill>
                    <a:srgbClr val="4E274A"/>
                  </a:solidFill>
                  <a:latin typeface="DengXian" panose="02010600030101010101" pitchFamily="2" charset="-122"/>
                  <a:ea typeface="DengXian" panose="02010600030101010101" pitchFamily="2" charset="-122"/>
                </a:rPr>
                <a:t> 11 | 0.52%</a:t>
              </a:r>
            </a:p>
          </p:txBody>
        </p:sp>
        <p:sp>
          <p:nvSpPr>
            <p:cNvPr id="2" name="TextBox 1">
              <a:extLst>
                <a:ext uri="{FF2B5EF4-FFF2-40B4-BE49-F238E27FC236}">
                  <a16:creationId xmlns:a16="http://schemas.microsoft.com/office/drawing/2014/main" id="{D1DE34CB-0531-4251-01B8-BAD57877C3F3}"/>
                </a:ext>
              </a:extLst>
            </p:cNvPr>
            <p:cNvSpPr txBox="1"/>
            <p:nvPr/>
          </p:nvSpPr>
          <p:spPr>
            <a:xfrm>
              <a:off x="8536155" y="2012364"/>
              <a:ext cx="1444752" cy="400110"/>
            </a:xfrm>
            <a:prstGeom prst="rect">
              <a:avLst/>
            </a:prstGeom>
            <a:noFill/>
          </p:spPr>
          <p:txBody>
            <a:bodyPr wrap="square" rtlCol="0">
              <a:spAutoFit/>
            </a:bodyPr>
            <a:lstStyle/>
            <a:p>
              <a:pPr algn="r"/>
              <a:r>
                <a:rPr lang="en-US" sz="2000" dirty="0">
                  <a:solidFill>
                    <a:srgbClr val="4E274A"/>
                  </a:solidFill>
                  <a:latin typeface="DengXian" panose="02010600030101010101" pitchFamily="2" charset="-122"/>
                  <a:ea typeface="DengXian" panose="02010600030101010101" pitchFamily="2" charset="-122"/>
                </a:rPr>
                <a:t> 9 | 0.42%</a:t>
              </a:r>
            </a:p>
          </p:txBody>
        </p:sp>
        <p:sp>
          <p:nvSpPr>
            <p:cNvPr id="3" name="TextBox 2">
              <a:extLst>
                <a:ext uri="{FF2B5EF4-FFF2-40B4-BE49-F238E27FC236}">
                  <a16:creationId xmlns:a16="http://schemas.microsoft.com/office/drawing/2014/main" id="{3CC7A749-EF66-D54C-476B-C422A961AA04}"/>
                </a:ext>
              </a:extLst>
            </p:cNvPr>
            <p:cNvSpPr txBox="1"/>
            <p:nvPr/>
          </p:nvSpPr>
          <p:spPr>
            <a:xfrm>
              <a:off x="10038782" y="2012364"/>
              <a:ext cx="1444752" cy="400110"/>
            </a:xfrm>
            <a:prstGeom prst="rect">
              <a:avLst/>
            </a:prstGeom>
            <a:noFill/>
          </p:spPr>
          <p:txBody>
            <a:bodyPr wrap="square" rtlCol="0">
              <a:spAutoFit/>
            </a:bodyPr>
            <a:lstStyle/>
            <a:p>
              <a:pPr algn="r"/>
              <a:r>
                <a:rPr lang="en-US" sz="2000" dirty="0">
                  <a:solidFill>
                    <a:srgbClr val="4E274A"/>
                  </a:solidFill>
                  <a:latin typeface="DengXian" panose="02010600030101010101" pitchFamily="2" charset="-122"/>
                  <a:ea typeface="DengXian" panose="02010600030101010101" pitchFamily="2" charset="-122"/>
                </a:rPr>
                <a:t> 20 | 0.94%</a:t>
              </a:r>
            </a:p>
          </p:txBody>
        </p:sp>
      </p:grpSp>
      <p:grpSp>
        <p:nvGrpSpPr>
          <p:cNvPr id="49" name="Group 48">
            <a:extLst>
              <a:ext uri="{FF2B5EF4-FFF2-40B4-BE49-F238E27FC236}">
                <a16:creationId xmlns:a16="http://schemas.microsoft.com/office/drawing/2014/main" id="{A52DD9E7-EEA6-4A3C-0D64-64EEA5196012}"/>
              </a:ext>
            </a:extLst>
          </p:cNvPr>
          <p:cNvGrpSpPr/>
          <p:nvPr/>
        </p:nvGrpSpPr>
        <p:grpSpPr>
          <a:xfrm>
            <a:off x="452621" y="3455913"/>
            <a:ext cx="11286758" cy="701273"/>
            <a:chOff x="452621" y="2655040"/>
            <a:chExt cx="11286758" cy="701273"/>
          </a:xfrm>
        </p:grpSpPr>
        <p:sp>
          <p:nvSpPr>
            <p:cNvPr id="10" name="Rounded Rectangle 9">
              <a:extLst>
                <a:ext uri="{FF2B5EF4-FFF2-40B4-BE49-F238E27FC236}">
                  <a16:creationId xmlns:a16="http://schemas.microsoft.com/office/drawing/2014/main" id="{161E7823-8089-62D2-B1A4-C3B50FA8A4D3}"/>
                </a:ext>
              </a:extLst>
            </p:cNvPr>
            <p:cNvSpPr/>
            <p:nvPr/>
          </p:nvSpPr>
          <p:spPr>
            <a:xfrm>
              <a:off x="452621" y="2655040"/>
              <a:ext cx="11286758" cy="701273"/>
            </a:xfrm>
            <a:prstGeom prst="roundRect">
              <a:avLst>
                <a:gd name="adj" fmla="val 50000"/>
              </a:avLst>
            </a:prstGeom>
            <a:solidFill>
              <a:srgbClr val="F7DF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11" name="TextBox 10">
              <a:extLst>
                <a:ext uri="{FF2B5EF4-FFF2-40B4-BE49-F238E27FC236}">
                  <a16:creationId xmlns:a16="http://schemas.microsoft.com/office/drawing/2014/main" id="{567538AD-E640-40D6-8521-2CD2389B611D}"/>
                </a:ext>
              </a:extLst>
            </p:cNvPr>
            <p:cNvSpPr txBox="1"/>
            <p:nvPr/>
          </p:nvSpPr>
          <p:spPr>
            <a:xfrm>
              <a:off x="660966" y="2752671"/>
              <a:ext cx="6168097" cy="461665"/>
            </a:xfrm>
            <a:prstGeom prst="rect">
              <a:avLst/>
            </a:prstGeom>
            <a:noFill/>
          </p:spPr>
          <p:txBody>
            <a:bodyPr wrap="square">
              <a:spAutoFit/>
            </a:bodyPr>
            <a:lstStyle/>
            <a:p>
              <a:r>
                <a:rPr lang="en-US" sz="2400" b="1" i="0" u="none" strike="noStrike" dirty="0">
                  <a:solidFill>
                    <a:srgbClr val="4E274A"/>
                  </a:solidFill>
                  <a:effectLst/>
                  <a:latin typeface="DengXian" panose="02010600030101010101" pitchFamily="2" charset="-122"/>
                  <a:ea typeface="DengXian" panose="02010600030101010101" pitchFamily="2" charset="-122"/>
                </a:rPr>
                <a:t>College of Engineering | </a:t>
              </a:r>
              <a:r>
                <a:rPr lang="en-US" sz="2400" i="0" u="none" strike="noStrike" dirty="0">
                  <a:solidFill>
                    <a:srgbClr val="4E274A"/>
                  </a:solidFill>
                  <a:effectLst/>
                  <a:latin typeface="DengXian" panose="02010600030101010101" pitchFamily="2" charset="-122"/>
                  <a:ea typeface="DengXian" panose="02010600030101010101" pitchFamily="2" charset="-122"/>
                </a:rPr>
                <a:t>3,958</a:t>
              </a:r>
              <a:endParaRPr lang="en-US" sz="2400" dirty="0">
                <a:solidFill>
                  <a:srgbClr val="4E274A"/>
                </a:solidFill>
                <a:latin typeface="DengXian" panose="02010600030101010101" pitchFamily="2" charset="-122"/>
                <a:ea typeface="DengXian" panose="02010600030101010101" pitchFamily="2" charset="-122"/>
              </a:endParaRPr>
            </a:p>
          </p:txBody>
        </p:sp>
        <p:sp>
          <p:nvSpPr>
            <p:cNvPr id="5" name="TextBox 4">
              <a:extLst>
                <a:ext uri="{FF2B5EF4-FFF2-40B4-BE49-F238E27FC236}">
                  <a16:creationId xmlns:a16="http://schemas.microsoft.com/office/drawing/2014/main" id="{10A55D11-37FF-3F58-7790-47E68E953201}"/>
                </a:ext>
              </a:extLst>
            </p:cNvPr>
            <p:cNvSpPr txBox="1"/>
            <p:nvPr/>
          </p:nvSpPr>
          <p:spPr>
            <a:xfrm>
              <a:off x="7031680" y="2800984"/>
              <a:ext cx="1444752" cy="400110"/>
            </a:xfrm>
            <a:prstGeom prst="rect">
              <a:avLst/>
            </a:prstGeom>
            <a:noFill/>
          </p:spPr>
          <p:txBody>
            <a:bodyPr wrap="square" rtlCol="0">
              <a:spAutoFit/>
            </a:bodyPr>
            <a:lstStyle/>
            <a:p>
              <a:pPr algn="r"/>
              <a:r>
                <a:rPr lang="en-US" sz="2000" dirty="0">
                  <a:solidFill>
                    <a:srgbClr val="4E274A"/>
                  </a:solidFill>
                  <a:latin typeface="DengXian" panose="02010600030101010101" pitchFamily="2" charset="-122"/>
                  <a:ea typeface="DengXian" panose="02010600030101010101" pitchFamily="2" charset="-122"/>
                </a:rPr>
                <a:t> 20 | 0.51%</a:t>
              </a:r>
            </a:p>
          </p:txBody>
        </p:sp>
        <p:sp>
          <p:nvSpPr>
            <p:cNvPr id="7" name="TextBox 6">
              <a:extLst>
                <a:ext uri="{FF2B5EF4-FFF2-40B4-BE49-F238E27FC236}">
                  <a16:creationId xmlns:a16="http://schemas.microsoft.com/office/drawing/2014/main" id="{EB7113D5-397F-744D-74E8-7A6138C37D25}"/>
                </a:ext>
              </a:extLst>
            </p:cNvPr>
            <p:cNvSpPr txBox="1"/>
            <p:nvPr/>
          </p:nvSpPr>
          <p:spPr>
            <a:xfrm>
              <a:off x="8536155" y="2800984"/>
              <a:ext cx="1444752" cy="400110"/>
            </a:xfrm>
            <a:prstGeom prst="rect">
              <a:avLst/>
            </a:prstGeom>
            <a:noFill/>
          </p:spPr>
          <p:txBody>
            <a:bodyPr wrap="square" rtlCol="0">
              <a:spAutoFit/>
            </a:bodyPr>
            <a:lstStyle/>
            <a:p>
              <a:pPr algn="r"/>
              <a:r>
                <a:rPr lang="en-US" sz="2000" dirty="0">
                  <a:solidFill>
                    <a:srgbClr val="4E274A"/>
                  </a:solidFill>
                  <a:latin typeface="DengXian" panose="02010600030101010101" pitchFamily="2" charset="-122"/>
                  <a:ea typeface="DengXian" panose="02010600030101010101" pitchFamily="2" charset="-122"/>
                </a:rPr>
                <a:t> 16 | 0.40%</a:t>
              </a:r>
            </a:p>
          </p:txBody>
        </p:sp>
        <p:sp>
          <p:nvSpPr>
            <p:cNvPr id="14" name="TextBox 13">
              <a:extLst>
                <a:ext uri="{FF2B5EF4-FFF2-40B4-BE49-F238E27FC236}">
                  <a16:creationId xmlns:a16="http://schemas.microsoft.com/office/drawing/2014/main" id="{972F7599-18EE-7C5C-66EE-426B740DA019}"/>
                </a:ext>
              </a:extLst>
            </p:cNvPr>
            <p:cNvSpPr txBox="1"/>
            <p:nvPr/>
          </p:nvSpPr>
          <p:spPr>
            <a:xfrm>
              <a:off x="10038782" y="2800984"/>
              <a:ext cx="1444752" cy="400110"/>
            </a:xfrm>
            <a:prstGeom prst="rect">
              <a:avLst/>
            </a:prstGeom>
            <a:noFill/>
          </p:spPr>
          <p:txBody>
            <a:bodyPr wrap="square" rtlCol="0">
              <a:spAutoFit/>
            </a:bodyPr>
            <a:lstStyle/>
            <a:p>
              <a:pPr algn="r"/>
              <a:r>
                <a:rPr lang="en-US" sz="2000" dirty="0">
                  <a:solidFill>
                    <a:srgbClr val="4E274A"/>
                  </a:solidFill>
                  <a:latin typeface="DengXian" panose="02010600030101010101" pitchFamily="2" charset="-122"/>
                  <a:ea typeface="DengXian" panose="02010600030101010101" pitchFamily="2" charset="-122"/>
                </a:rPr>
                <a:t> 36 | 0.91%</a:t>
              </a:r>
            </a:p>
          </p:txBody>
        </p:sp>
      </p:grpSp>
      <p:grpSp>
        <p:nvGrpSpPr>
          <p:cNvPr id="50" name="Group 49">
            <a:extLst>
              <a:ext uri="{FF2B5EF4-FFF2-40B4-BE49-F238E27FC236}">
                <a16:creationId xmlns:a16="http://schemas.microsoft.com/office/drawing/2014/main" id="{BFECF0AB-C23E-43DC-6A1C-824063E39935}"/>
              </a:ext>
            </a:extLst>
          </p:cNvPr>
          <p:cNvGrpSpPr/>
          <p:nvPr/>
        </p:nvGrpSpPr>
        <p:grpSpPr>
          <a:xfrm>
            <a:off x="452621" y="4254817"/>
            <a:ext cx="11286758" cy="701273"/>
            <a:chOff x="452621" y="3453944"/>
            <a:chExt cx="11286758" cy="701273"/>
          </a:xfrm>
        </p:grpSpPr>
        <p:sp>
          <p:nvSpPr>
            <p:cNvPr id="12" name="Rounded Rectangle 11">
              <a:extLst>
                <a:ext uri="{FF2B5EF4-FFF2-40B4-BE49-F238E27FC236}">
                  <a16:creationId xmlns:a16="http://schemas.microsoft.com/office/drawing/2014/main" id="{DD975334-BF2C-3175-2361-EFE057CD2D0D}"/>
                </a:ext>
              </a:extLst>
            </p:cNvPr>
            <p:cNvSpPr/>
            <p:nvPr/>
          </p:nvSpPr>
          <p:spPr>
            <a:xfrm>
              <a:off x="452621" y="3453944"/>
              <a:ext cx="11286758" cy="701273"/>
            </a:xfrm>
            <a:prstGeom prst="roundRect">
              <a:avLst>
                <a:gd name="adj" fmla="val 50000"/>
              </a:avLst>
            </a:prstGeom>
            <a:solidFill>
              <a:srgbClr val="F7DF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13" name="TextBox 12">
              <a:extLst>
                <a:ext uri="{FF2B5EF4-FFF2-40B4-BE49-F238E27FC236}">
                  <a16:creationId xmlns:a16="http://schemas.microsoft.com/office/drawing/2014/main" id="{E70F19A5-7226-6824-E572-FFDD49EC21DC}"/>
                </a:ext>
              </a:extLst>
            </p:cNvPr>
            <p:cNvSpPr txBox="1"/>
            <p:nvPr/>
          </p:nvSpPr>
          <p:spPr>
            <a:xfrm>
              <a:off x="660966" y="3551575"/>
              <a:ext cx="6370714" cy="461665"/>
            </a:xfrm>
            <a:prstGeom prst="rect">
              <a:avLst/>
            </a:prstGeom>
            <a:noFill/>
          </p:spPr>
          <p:txBody>
            <a:bodyPr wrap="square">
              <a:spAutoFit/>
            </a:bodyPr>
            <a:lstStyle/>
            <a:p>
              <a:r>
                <a:rPr lang="en-US" sz="2400" b="1" i="0" u="none" strike="noStrike" dirty="0">
                  <a:solidFill>
                    <a:srgbClr val="4E274A"/>
                  </a:solidFill>
                  <a:effectLst/>
                  <a:latin typeface="DengXian" panose="02010600030101010101" pitchFamily="2" charset="-122"/>
                  <a:ea typeface="DengXian" panose="02010600030101010101" pitchFamily="2" charset="-122"/>
                </a:rPr>
                <a:t>Khoury College of Computer Science | </a:t>
              </a:r>
              <a:r>
                <a:rPr lang="en-US" sz="2400" i="0" u="none" strike="noStrike" dirty="0">
                  <a:solidFill>
                    <a:srgbClr val="4E274A"/>
                  </a:solidFill>
                  <a:effectLst/>
                  <a:latin typeface="DengXian" panose="02010600030101010101" pitchFamily="2" charset="-122"/>
                  <a:ea typeface="DengXian" panose="02010600030101010101" pitchFamily="2" charset="-122"/>
                </a:rPr>
                <a:t>2,938</a:t>
              </a:r>
              <a:endParaRPr lang="en-US" sz="2400" dirty="0">
                <a:solidFill>
                  <a:srgbClr val="4E274A"/>
                </a:solidFill>
                <a:latin typeface="DengXian" panose="02010600030101010101" pitchFamily="2" charset="-122"/>
                <a:ea typeface="DengXian" panose="02010600030101010101" pitchFamily="2" charset="-122"/>
              </a:endParaRPr>
            </a:p>
          </p:txBody>
        </p:sp>
        <p:sp>
          <p:nvSpPr>
            <p:cNvPr id="16" name="TextBox 15">
              <a:extLst>
                <a:ext uri="{FF2B5EF4-FFF2-40B4-BE49-F238E27FC236}">
                  <a16:creationId xmlns:a16="http://schemas.microsoft.com/office/drawing/2014/main" id="{844CA954-E8A8-DCFD-8E10-EED561BA9BD7}"/>
                </a:ext>
              </a:extLst>
            </p:cNvPr>
            <p:cNvSpPr txBox="1"/>
            <p:nvPr/>
          </p:nvSpPr>
          <p:spPr>
            <a:xfrm>
              <a:off x="7031680" y="3606226"/>
              <a:ext cx="1444752" cy="400110"/>
            </a:xfrm>
            <a:prstGeom prst="rect">
              <a:avLst/>
            </a:prstGeom>
            <a:noFill/>
          </p:spPr>
          <p:txBody>
            <a:bodyPr wrap="square" rtlCol="0">
              <a:spAutoFit/>
            </a:bodyPr>
            <a:lstStyle/>
            <a:p>
              <a:pPr algn="r"/>
              <a:r>
                <a:rPr lang="en-US" sz="2000" dirty="0">
                  <a:solidFill>
                    <a:srgbClr val="4E274A"/>
                  </a:solidFill>
                  <a:latin typeface="DengXian" panose="02010600030101010101" pitchFamily="2" charset="-122"/>
                  <a:ea typeface="DengXian" panose="02010600030101010101" pitchFamily="2" charset="-122"/>
                </a:rPr>
                <a:t> 15 | 0.51%</a:t>
              </a:r>
            </a:p>
          </p:txBody>
        </p:sp>
        <p:sp>
          <p:nvSpPr>
            <p:cNvPr id="18" name="TextBox 17">
              <a:extLst>
                <a:ext uri="{FF2B5EF4-FFF2-40B4-BE49-F238E27FC236}">
                  <a16:creationId xmlns:a16="http://schemas.microsoft.com/office/drawing/2014/main" id="{567615FC-2913-97B9-C6EA-C331B21C4008}"/>
                </a:ext>
              </a:extLst>
            </p:cNvPr>
            <p:cNvSpPr txBox="1"/>
            <p:nvPr/>
          </p:nvSpPr>
          <p:spPr>
            <a:xfrm>
              <a:off x="8536155" y="3606226"/>
              <a:ext cx="1444752" cy="400110"/>
            </a:xfrm>
            <a:prstGeom prst="rect">
              <a:avLst/>
            </a:prstGeom>
            <a:noFill/>
          </p:spPr>
          <p:txBody>
            <a:bodyPr wrap="square" rtlCol="0">
              <a:spAutoFit/>
            </a:bodyPr>
            <a:lstStyle/>
            <a:p>
              <a:pPr algn="r"/>
              <a:r>
                <a:rPr lang="en-US" sz="2000" dirty="0">
                  <a:solidFill>
                    <a:srgbClr val="4E274A"/>
                  </a:solidFill>
                  <a:latin typeface="DengXian" panose="02010600030101010101" pitchFamily="2" charset="-122"/>
                  <a:ea typeface="DengXian" panose="02010600030101010101" pitchFamily="2" charset="-122"/>
                </a:rPr>
                <a:t> 12 | 0.41%</a:t>
              </a:r>
            </a:p>
          </p:txBody>
        </p:sp>
        <p:sp>
          <p:nvSpPr>
            <p:cNvPr id="20" name="TextBox 19">
              <a:extLst>
                <a:ext uri="{FF2B5EF4-FFF2-40B4-BE49-F238E27FC236}">
                  <a16:creationId xmlns:a16="http://schemas.microsoft.com/office/drawing/2014/main" id="{07CBC557-DCCF-2438-A9B5-48232A2B8063}"/>
                </a:ext>
              </a:extLst>
            </p:cNvPr>
            <p:cNvSpPr txBox="1"/>
            <p:nvPr/>
          </p:nvSpPr>
          <p:spPr>
            <a:xfrm>
              <a:off x="10038782" y="3606226"/>
              <a:ext cx="1444752" cy="400110"/>
            </a:xfrm>
            <a:prstGeom prst="rect">
              <a:avLst/>
            </a:prstGeom>
            <a:noFill/>
          </p:spPr>
          <p:txBody>
            <a:bodyPr wrap="square" rtlCol="0">
              <a:spAutoFit/>
            </a:bodyPr>
            <a:lstStyle/>
            <a:p>
              <a:pPr algn="r"/>
              <a:r>
                <a:rPr lang="en-US" sz="2000" dirty="0">
                  <a:solidFill>
                    <a:srgbClr val="4E274A"/>
                  </a:solidFill>
                  <a:latin typeface="DengXian" panose="02010600030101010101" pitchFamily="2" charset="-122"/>
                  <a:ea typeface="DengXian" panose="02010600030101010101" pitchFamily="2" charset="-122"/>
                </a:rPr>
                <a:t> 27 | 0.92%</a:t>
              </a:r>
            </a:p>
          </p:txBody>
        </p:sp>
      </p:grpSp>
      <p:grpSp>
        <p:nvGrpSpPr>
          <p:cNvPr id="53" name="Group 52">
            <a:extLst>
              <a:ext uri="{FF2B5EF4-FFF2-40B4-BE49-F238E27FC236}">
                <a16:creationId xmlns:a16="http://schemas.microsoft.com/office/drawing/2014/main" id="{B449E985-3069-02FD-6A20-DC9F2AC3F22D}"/>
              </a:ext>
            </a:extLst>
          </p:cNvPr>
          <p:cNvGrpSpPr/>
          <p:nvPr/>
        </p:nvGrpSpPr>
        <p:grpSpPr>
          <a:xfrm>
            <a:off x="452621" y="5053721"/>
            <a:ext cx="11286758" cy="701273"/>
            <a:chOff x="452621" y="4252848"/>
            <a:chExt cx="11286758" cy="701273"/>
          </a:xfrm>
        </p:grpSpPr>
        <p:sp>
          <p:nvSpPr>
            <p:cNvPr id="15" name="Rounded Rectangle 14">
              <a:extLst>
                <a:ext uri="{FF2B5EF4-FFF2-40B4-BE49-F238E27FC236}">
                  <a16:creationId xmlns:a16="http://schemas.microsoft.com/office/drawing/2014/main" id="{276296E4-DF2F-EAC2-4077-296005DFA511}"/>
                </a:ext>
              </a:extLst>
            </p:cNvPr>
            <p:cNvSpPr/>
            <p:nvPr/>
          </p:nvSpPr>
          <p:spPr>
            <a:xfrm>
              <a:off x="452621" y="4252848"/>
              <a:ext cx="11286758" cy="701273"/>
            </a:xfrm>
            <a:prstGeom prst="roundRect">
              <a:avLst>
                <a:gd name="adj" fmla="val 50000"/>
              </a:avLst>
            </a:prstGeom>
            <a:solidFill>
              <a:srgbClr val="F7DF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17" name="TextBox 16">
              <a:extLst>
                <a:ext uri="{FF2B5EF4-FFF2-40B4-BE49-F238E27FC236}">
                  <a16:creationId xmlns:a16="http://schemas.microsoft.com/office/drawing/2014/main" id="{C16C4731-5431-26A5-EC86-E706FD5AF995}"/>
                </a:ext>
              </a:extLst>
            </p:cNvPr>
            <p:cNvSpPr txBox="1"/>
            <p:nvPr/>
          </p:nvSpPr>
          <p:spPr>
            <a:xfrm>
              <a:off x="660966" y="4350479"/>
              <a:ext cx="6168097" cy="461665"/>
            </a:xfrm>
            <a:prstGeom prst="rect">
              <a:avLst/>
            </a:prstGeom>
            <a:noFill/>
          </p:spPr>
          <p:txBody>
            <a:bodyPr wrap="square">
              <a:spAutoFit/>
            </a:bodyPr>
            <a:lstStyle/>
            <a:p>
              <a:r>
                <a:rPr lang="en-US" sz="2400" b="1" i="0" u="none" strike="noStrike" dirty="0">
                  <a:solidFill>
                    <a:srgbClr val="4E274A"/>
                  </a:solidFill>
                  <a:effectLst/>
                  <a:latin typeface="DengXian" panose="02010600030101010101" pitchFamily="2" charset="-122"/>
                  <a:ea typeface="DengXian" panose="02010600030101010101" pitchFamily="2" charset="-122"/>
                </a:rPr>
                <a:t>College of Science | </a:t>
              </a:r>
              <a:r>
                <a:rPr lang="en-US" sz="2400" i="0" u="none" strike="noStrike" dirty="0">
                  <a:solidFill>
                    <a:srgbClr val="4E274A"/>
                  </a:solidFill>
                  <a:effectLst/>
                  <a:latin typeface="DengXian" panose="02010600030101010101" pitchFamily="2" charset="-122"/>
                  <a:ea typeface="DengXian" panose="02010600030101010101" pitchFamily="2" charset="-122"/>
                </a:rPr>
                <a:t>3,374</a:t>
              </a:r>
              <a:endParaRPr lang="en-US" sz="2400" dirty="0">
                <a:solidFill>
                  <a:srgbClr val="4E274A"/>
                </a:solidFill>
                <a:latin typeface="DengXian" panose="02010600030101010101" pitchFamily="2" charset="-122"/>
                <a:ea typeface="DengXian" panose="02010600030101010101" pitchFamily="2" charset="-122"/>
              </a:endParaRPr>
            </a:p>
          </p:txBody>
        </p:sp>
        <p:sp>
          <p:nvSpPr>
            <p:cNvPr id="24" name="TextBox 23">
              <a:extLst>
                <a:ext uri="{FF2B5EF4-FFF2-40B4-BE49-F238E27FC236}">
                  <a16:creationId xmlns:a16="http://schemas.microsoft.com/office/drawing/2014/main" id="{B96C9D28-66DF-62AA-CB89-DBC4687383CF}"/>
                </a:ext>
              </a:extLst>
            </p:cNvPr>
            <p:cNvSpPr txBox="1"/>
            <p:nvPr/>
          </p:nvSpPr>
          <p:spPr>
            <a:xfrm>
              <a:off x="7031680" y="4405130"/>
              <a:ext cx="1444752" cy="400110"/>
            </a:xfrm>
            <a:prstGeom prst="rect">
              <a:avLst/>
            </a:prstGeom>
            <a:noFill/>
          </p:spPr>
          <p:txBody>
            <a:bodyPr wrap="square" rtlCol="0">
              <a:spAutoFit/>
            </a:bodyPr>
            <a:lstStyle/>
            <a:p>
              <a:pPr algn="r"/>
              <a:r>
                <a:rPr lang="en-US" sz="2000" dirty="0">
                  <a:solidFill>
                    <a:srgbClr val="4E274A"/>
                  </a:solidFill>
                  <a:latin typeface="DengXian" panose="02010600030101010101" pitchFamily="2" charset="-122"/>
                  <a:ea typeface="DengXian" panose="02010600030101010101" pitchFamily="2" charset="-122"/>
                </a:rPr>
                <a:t> 17 | 0.50%</a:t>
              </a:r>
            </a:p>
          </p:txBody>
        </p:sp>
        <p:sp>
          <p:nvSpPr>
            <p:cNvPr id="25" name="TextBox 24">
              <a:extLst>
                <a:ext uri="{FF2B5EF4-FFF2-40B4-BE49-F238E27FC236}">
                  <a16:creationId xmlns:a16="http://schemas.microsoft.com/office/drawing/2014/main" id="{D83DA128-E10C-23ED-D547-D3903209E0A3}"/>
                </a:ext>
              </a:extLst>
            </p:cNvPr>
            <p:cNvSpPr txBox="1"/>
            <p:nvPr/>
          </p:nvSpPr>
          <p:spPr>
            <a:xfrm>
              <a:off x="8536155" y="4405130"/>
              <a:ext cx="1444752" cy="400110"/>
            </a:xfrm>
            <a:prstGeom prst="rect">
              <a:avLst/>
            </a:prstGeom>
            <a:noFill/>
          </p:spPr>
          <p:txBody>
            <a:bodyPr wrap="square" rtlCol="0">
              <a:spAutoFit/>
            </a:bodyPr>
            <a:lstStyle/>
            <a:p>
              <a:pPr algn="r"/>
              <a:r>
                <a:rPr lang="en-US" sz="2000" dirty="0">
                  <a:solidFill>
                    <a:srgbClr val="4E274A"/>
                  </a:solidFill>
                  <a:latin typeface="DengXian" panose="02010600030101010101" pitchFamily="2" charset="-122"/>
                  <a:ea typeface="DengXian" panose="02010600030101010101" pitchFamily="2" charset="-122"/>
                </a:rPr>
                <a:t> 14 | 0.41%</a:t>
              </a:r>
            </a:p>
          </p:txBody>
        </p:sp>
        <p:sp>
          <p:nvSpPr>
            <p:cNvPr id="26" name="TextBox 25">
              <a:extLst>
                <a:ext uri="{FF2B5EF4-FFF2-40B4-BE49-F238E27FC236}">
                  <a16:creationId xmlns:a16="http://schemas.microsoft.com/office/drawing/2014/main" id="{2BD6C138-3DFA-B185-A048-0FC07DBE73FC}"/>
                </a:ext>
              </a:extLst>
            </p:cNvPr>
            <p:cNvSpPr txBox="1"/>
            <p:nvPr/>
          </p:nvSpPr>
          <p:spPr>
            <a:xfrm>
              <a:off x="10038782" y="4405130"/>
              <a:ext cx="1444752" cy="400110"/>
            </a:xfrm>
            <a:prstGeom prst="rect">
              <a:avLst/>
            </a:prstGeom>
            <a:noFill/>
          </p:spPr>
          <p:txBody>
            <a:bodyPr wrap="square" rtlCol="0">
              <a:spAutoFit/>
            </a:bodyPr>
            <a:lstStyle/>
            <a:p>
              <a:pPr algn="r"/>
              <a:r>
                <a:rPr lang="en-US" sz="2000" dirty="0">
                  <a:solidFill>
                    <a:srgbClr val="4E274A"/>
                  </a:solidFill>
                  <a:latin typeface="DengXian" panose="02010600030101010101" pitchFamily="2" charset="-122"/>
                  <a:ea typeface="DengXian" panose="02010600030101010101" pitchFamily="2" charset="-122"/>
                </a:rPr>
                <a:t> 31 | 0.92%</a:t>
              </a:r>
            </a:p>
          </p:txBody>
        </p:sp>
      </p:grpSp>
      <p:grpSp>
        <p:nvGrpSpPr>
          <p:cNvPr id="51" name="Group 50">
            <a:extLst>
              <a:ext uri="{FF2B5EF4-FFF2-40B4-BE49-F238E27FC236}">
                <a16:creationId xmlns:a16="http://schemas.microsoft.com/office/drawing/2014/main" id="{EFF4A354-9FD5-B857-6649-23E69399BF4F}"/>
              </a:ext>
            </a:extLst>
          </p:cNvPr>
          <p:cNvGrpSpPr/>
          <p:nvPr/>
        </p:nvGrpSpPr>
        <p:grpSpPr>
          <a:xfrm>
            <a:off x="452621" y="1869064"/>
            <a:ext cx="11286758" cy="701273"/>
            <a:chOff x="452621" y="5051752"/>
            <a:chExt cx="11286758" cy="701273"/>
          </a:xfrm>
        </p:grpSpPr>
        <p:sp>
          <p:nvSpPr>
            <p:cNvPr id="19" name="Rounded Rectangle 18">
              <a:extLst>
                <a:ext uri="{FF2B5EF4-FFF2-40B4-BE49-F238E27FC236}">
                  <a16:creationId xmlns:a16="http://schemas.microsoft.com/office/drawing/2014/main" id="{80376AD7-DAC6-774E-E9B7-02C3CFEA27A3}"/>
                </a:ext>
              </a:extLst>
            </p:cNvPr>
            <p:cNvSpPr/>
            <p:nvPr/>
          </p:nvSpPr>
          <p:spPr>
            <a:xfrm>
              <a:off x="452621" y="5051752"/>
              <a:ext cx="11286758" cy="701273"/>
            </a:xfrm>
            <a:prstGeom prst="roundRect">
              <a:avLst>
                <a:gd name="adj" fmla="val 50000"/>
              </a:avLst>
            </a:prstGeom>
            <a:solidFill>
              <a:srgbClr val="F7DF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21" name="TextBox 20">
              <a:extLst>
                <a:ext uri="{FF2B5EF4-FFF2-40B4-BE49-F238E27FC236}">
                  <a16:creationId xmlns:a16="http://schemas.microsoft.com/office/drawing/2014/main" id="{64A802D3-049E-CF87-65F8-95B9F26197CF}"/>
                </a:ext>
              </a:extLst>
            </p:cNvPr>
            <p:cNvSpPr txBox="1"/>
            <p:nvPr/>
          </p:nvSpPr>
          <p:spPr>
            <a:xfrm>
              <a:off x="660966" y="5149383"/>
              <a:ext cx="6168097" cy="461665"/>
            </a:xfrm>
            <a:prstGeom prst="rect">
              <a:avLst/>
            </a:prstGeom>
            <a:noFill/>
          </p:spPr>
          <p:txBody>
            <a:bodyPr wrap="square">
              <a:spAutoFit/>
            </a:bodyPr>
            <a:lstStyle/>
            <a:p>
              <a:r>
                <a:rPr lang="en-US" sz="2400" b="1" i="0" u="none" strike="noStrike" dirty="0">
                  <a:solidFill>
                    <a:srgbClr val="4E274A"/>
                  </a:solidFill>
                  <a:effectLst/>
                  <a:latin typeface="DengXian" panose="02010600030101010101" pitchFamily="2" charset="-122"/>
                  <a:ea typeface="DengXian" panose="02010600030101010101" pitchFamily="2" charset="-122"/>
                </a:rPr>
                <a:t>Adjusted Northeastern Totals | </a:t>
              </a:r>
              <a:r>
                <a:rPr lang="en-US" sz="2400" dirty="0">
                  <a:solidFill>
                    <a:srgbClr val="4E274A"/>
                  </a:solidFill>
                  <a:latin typeface="DengXian" panose="02010600030101010101" pitchFamily="2" charset="-122"/>
                  <a:ea typeface="DengXian" panose="02010600030101010101" pitchFamily="2" charset="-122"/>
                </a:rPr>
                <a:t>22,314</a:t>
              </a:r>
            </a:p>
          </p:txBody>
        </p:sp>
        <p:sp>
          <p:nvSpPr>
            <p:cNvPr id="27" name="TextBox 26">
              <a:extLst>
                <a:ext uri="{FF2B5EF4-FFF2-40B4-BE49-F238E27FC236}">
                  <a16:creationId xmlns:a16="http://schemas.microsoft.com/office/drawing/2014/main" id="{16205CA6-7AC0-A81F-D668-DD737B78C8DE}"/>
                </a:ext>
              </a:extLst>
            </p:cNvPr>
            <p:cNvSpPr txBox="1"/>
            <p:nvPr/>
          </p:nvSpPr>
          <p:spPr>
            <a:xfrm>
              <a:off x="7031837" y="5200682"/>
              <a:ext cx="1444439" cy="400110"/>
            </a:xfrm>
            <a:prstGeom prst="rect">
              <a:avLst/>
            </a:prstGeom>
            <a:noFill/>
          </p:spPr>
          <p:txBody>
            <a:bodyPr wrap="square" rtlCol="0">
              <a:spAutoFit/>
            </a:bodyPr>
            <a:lstStyle/>
            <a:p>
              <a:pPr algn="r"/>
              <a:r>
                <a:rPr lang="en-US" sz="2000" dirty="0">
                  <a:solidFill>
                    <a:srgbClr val="4E274A"/>
                  </a:solidFill>
                  <a:latin typeface="DengXian" panose="02010600030101010101" pitchFamily="2" charset="-122"/>
                  <a:ea typeface="DengXian" panose="02010600030101010101" pitchFamily="2" charset="-122"/>
                </a:rPr>
                <a:t> 116 | 0.52%</a:t>
              </a:r>
            </a:p>
          </p:txBody>
        </p:sp>
        <p:sp>
          <p:nvSpPr>
            <p:cNvPr id="28" name="TextBox 27">
              <a:extLst>
                <a:ext uri="{FF2B5EF4-FFF2-40B4-BE49-F238E27FC236}">
                  <a16:creationId xmlns:a16="http://schemas.microsoft.com/office/drawing/2014/main" id="{CB41C52D-879D-93CB-61A6-AD3E4C6E7C9F}"/>
                </a:ext>
              </a:extLst>
            </p:cNvPr>
            <p:cNvSpPr txBox="1"/>
            <p:nvPr/>
          </p:nvSpPr>
          <p:spPr>
            <a:xfrm>
              <a:off x="8536155" y="5200682"/>
              <a:ext cx="1444752" cy="400110"/>
            </a:xfrm>
            <a:prstGeom prst="rect">
              <a:avLst/>
            </a:prstGeom>
            <a:noFill/>
          </p:spPr>
          <p:txBody>
            <a:bodyPr wrap="square" rtlCol="0">
              <a:spAutoFit/>
            </a:bodyPr>
            <a:lstStyle/>
            <a:p>
              <a:pPr algn="r"/>
              <a:r>
                <a:rPr lang="en-US" sz="2000" dirty="0">
                  <a:solidFill>
                    <a:srgbClr val="4E274A"/>
                  </a:solidFill>
                  <a:latin typeface="DengXian" panose="02010600030101010101" pitchFamily="2" charset="-122"/>
                  <a:ea typeface="DengXian" panose="02010600030101010101" pitchFamily="2" charset="-122"/>
                </a:rPr>
                <a:t> 93 | 0.42%</a:t>
              </a:r>
            </a:p>
          </p:txBody>
        </p:sp>
        <p:sp>
          <p:nvSpPr>
            <p:cNvPr id="29" name="TextBox 28">
              <a:extLst>
                <a:ext uri="{FF2B5EF4-FFF2-40B4-BE49-F238E27FC236}">
                  <a16:creationId xmlns:a16="http://schemas.microsoft.com/office/drawing/2014/main" id="{7185C90E-6019-FA2C-14AB-1A0CEC6CEEEB}"/>
                </a:ext>
              </a:extLst>
            </p:cNvPr>
            <p:cNvSpPr txBox="1"/>
            <p:nvPr/>
          </p:nvSpPr>
          <p:spPr>
            <a:xfrm>
              <a:off x="10036778" y="5200682"/>
              <a:ext cx="1448761" cy="400110"/>
            </a:xfrm>
            <a:prstGeom prst="rect">
              <a:avLst/>
            </a:prstGeom>
            <a:noFill/>
          </p:spPr>
          <p:txBody>
            <a:bodyPr wrap="square" rtlCol="0">
              <a:spAutoFit/>
            </a:bodyPr>
            <a:lstStyle/>
            <a:p>
              <a:pPr algn="r"/>
              <a:r>
                <a:rPr lang="en-US" sz="2000" dirty="0">
                  <a:solidFill>
                    <a:srgbClr val="4E274A"/>
                  </a:solidFill>
                  <a:latin typeface="DengXian" panose="02010600030101010101" pitchFamily="2" charset="-122"/>
                  <a:ea typeface="DengXian" panose="02010600030101010101" pitchFamily="2" charset="-122"/>
                </a:rPr>
                <a:t> 209 | 0.94%</a:t>
              </a:r>
            </a:p>
          </p:txBody>
        </p:sp>
      </p:grpSp>
      <p:grpSp>
        <p:nvGrpSpPr>
          <p:cNvPr id="52" name="Group 51">
            <a:extLst>
              <a:ext uri="{FF2B5EF4-FFF2-40B4-BE49-F238E27FC236}">
                <a16:creationId xmlns:a16="http://schemas.microsoft.com/office/drawing/2014/main" id="{71E1A393-ED51-5AD3-941C-E44B9C4D1D5E}"/>
              </a:ext>
            </a:extLst>
          </p:cNvPr>
          <p:cNvGrpSpPr/>
          <p:nvPr/>
        </p:nvGrpSpPr>
        <p:grpSpPr>
          <a:xfrm>
            <a:off x="452621" y="5850656"/>
            <a:ext cx="11286758" cy="701273"/>
            <a:chOff x="452621" y="5850656"/>
            <a:chExt cx="11286758" cy="701273"/>
          </a:xfrm>
        </p:grpSpPr>
        <p:sp>
          <p:nvSpPr>
            <p:cNvPr id="22" name="Rounded Rectangle 21">
              <a:extLst>
                <a:ext uri="{FF2B5EF4-FFF2-40B4-BE49-F238E27FC236}">
                  <a16:creationId xmlns:a16="http://schemas.microsoft.com/office/drawing/2014/main" id="{32BCA881-330E-54C9-B378-5F4932F32A23}"/>
                </a:ext>
              </a:extLst>
            </p:cNvPr>
            <p:cNvSpPr/>
            <p:nvPr/>
          </p:nvSpPr>
          <p:spPr>
            <a:xfrm>
              <a:off x="452621" y="5850656"/>
              <a:ext cx="11286758" cy="701273"/>
            </a:xfrm>
            <a:prstGeom prst="roundRect">
              <a:avLst>
                <a:gd name="adj" fmla="val 50000"/>
              </a:avLst>
            </a:prstGeom>
            <a:solidFill>
              <a:srgbClr val="9145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23" name="TextBox 22">
              <a:extLst>
                <a:ext uri="{FF2B5EF4-FFF2-40B4-BE49-F238E27FC236}">
                  <a16:creationId xmlns:a16="http://schemas.microsoft.com/office/drawing/2014/main" id="{BFC97998-DFA3-1C12-38B0-F5B48323411B}"/>
                </a:ext>
              </a:extLst>
            </p:cNvPr>
            <p:cNvSpPr txBox="1"/>
            <p:nvPr/>
          </p:nvSpPr>
          <p:spPr>
            <a:xfrm>
              <a:off x="660967" y="5948287"/>
              <a:ext cx="6168096" cy="461665"/>
            </a:xfrm>
            <a:prstGeom prst="rect">
              <a:avLst/>
            </a:prstGeom>
            <a:noFill/>
          </p:spPr>
          <p:txBody>
            <a:bodyPr wrap="square">
              <a:spAutoFit/>
            </a:bodyPr>
            <a:lstStyle/>
            <a:p>
              <a:r>
                <a:rPr lang="en-US" sz="2400" b="1" i="0" u="none" strike="noStrike" dirty="0">
                  <a:solidFill>
                    <a:schemeClr val="bg1"/>
                  </a:solidFill>
                  <a:effectLst/>
                  <a:latin typeface="DengXian" panose="02010600030101010101" pitchFamily="2" charset="-122"/>
                  <a:ea typeface="DengXian" panose="02010600030101010101" pitchFamily="2" charset="-122"/>
                </a:rPr>
                <a:t>STEM Students | </a:t>
              </a:r>
              <a:r>
                <a:rPr lang="en-US" sz="2400" i="0" u="none" strike="noStrike" dirty="0">
                  <a:solidFill>
                    <a:schemeClr val="bg1"/>
                  </a:solidFill>
                  <a:effectLst/>
                  <a:latin typeface="DengXian" panose="02010600030101010101" pitchFamily="2" charset="-122"/>
                  <a:ea typeface="DengXian" panose="02010600030101010101" pitchFamily="2" charset="-122"/>
                </a:rPr>
                <a:t>12,404</a:t>
              </a:r>
              <a:endParaRPr lang="en-US" sz="2400" dirty="0">
                <a:solidFill>
                  <a:schemeClr val="bg1"/>
                </a:solidFill>
                <a:latin typeface="DengXian" panose="02010600030101010101" pitchFamily="2" charset="-122"/>
                <a:ea typeface="DengXian" panose="02010600030101010101" pitchFamily="2" charset="-122"/>
              </a:endParaRPr>
            </a:p>
          </p:txBody>
        </p:sp>
        <p:sp>
          <p:nvSpPr>
            <p:cNvPr id="30" name="TextBox 29">
              <a:extLst>
                <a:ext uri="{FF2B5EF4-FFF2-40B4-BE49-F238E27FC236}">
                  <a16:creationId xmlns:a16="http://schemas.microsoft.com/office/drawing/2014/main" id="{095A7781-8C9D-C922-93DB-32D116A24729}"/>
                </a:ext>
              </a:extLst>
            </p:cNvPr>
            <p:cNvSpPr txBox="1"/>
            <p:nvPr/>
          </p:nvSpPr>
          <p:spPr>
            <a:xfrm>
              <a:off x="7031837" y="6006946"/>
              <a:ext cx="1444439" cy="400110"/>
            </a:xfrm>
            <a:prstGeom prst="rect">
              <a:avLst/>
            </a:prstGeom>
            <a:noFill/>
          </p:spPr>
          <p:txBody>
            <a:bodyPr wrap="square" rtlCol="0">
              <a:spAutoFit/>
            </a:bodyPr>
            <a:lstStyle/>
            <a:p>
              <a:pPr algn="r"/>
              <a:r>
                <a:rPr lang="en-US" sz="2000" dirty="0">
                  <a:solidFill>
                    <a:srgbClr val="FFFFFF"/>
                  </a:solidFill>
                  <a:latin typeface="DengXian" panose="02010600030101010101" pitchFamily="2" charset="-122"/>
                  <a:ea typeface="DengXian" panose="02010600030101010101" pitchFamily="2" charset="-122"/>
                </a:rPr>
                <a:t> 63 | 0.51%</a:t>
              </a:r>
            </a:p>
          </p:txBody>
        </p:sp>
        <p:sp>
          <p:nvSpPr>
            <p:cNvPr id="31" name="TextBox 30">
              <a:extLst>
                <a:ext uri="{FF2B5EF4-FFF2-40B4-BE49-F238E27FC236}">
                  <a16:creationId xmlns:a16="http://schemas.microsoft.com/office/drawing/2014/main" id="{F71A71E8-02AF-801C-FC08-FE0B5360A12F}"/>
                </a:ext>
              </a:extLst>
            </p:cNvPr>
            <p:cNvSpPr txBox="1"/>
            <p:nvPr/>
          </p:nvSpPr>
          <p:spPr>
            <a:xfrm>
              <a:off x="8536155" y="6006946"/>
              <a:ext cx="1444752" cy="400110"/>
            </a:xfrm>
            <a:prstGeom prst="rect">
              <a:avLst/>
            </a:prstGeom>
            <a:noFill/>
          </p:spPr>
          <p:txBody>
            <a:bodyPr wrap="square" rtlCol="0">
              <a:spAutoFit/>
            </a:bodyPr>
            <a:lstStyle/>
            <a:p>
              <a:pPr algn="r"/>
              <a:r>
                <a:rPr lang="en-US" sz="2000" dirty="0">
                  <a:solidFill>
                    <a:srgbClr val="FFFFFF"/>
                  </a:solidFill>
                  <a:latin typeface="DengXian" panose="02010600030101010101" pitchFamily="2" charset="-122"/>
                  <a:ea typeface="DengXian" panose="02010600030101010101" pitchFamily="2" charset="-122"/>
                </a:rPr>
                <a:t> 51 | 0.41%</a:t>
              </a:r>
            </a:p>
          </p:txBody>
        </p:sp>
        <p:sp>
          <p:nvSpPr>
            <p:cNvPr id="32" name="TextBox 31">
              <a:extLst>
                <a:ext uri="{FF2B5EF4-FFF2-40B4-BE49-F238E27FC236}">
                  <a16:creationId xmlns:a16="http://schemas.microsoft.com/office/drawing/2014/main" id="{0D04A578-7312-E07E-434E-38CD7D041649}"/>
                </a:ext>
              </a:extLst>
            </p:cNvPr>
            <p:cNvSpPr txBox="1"/>
            <p:nvPr/>
          </p:nvSpPr>
          <p:spPr>
            <a:xfrm>
              <a:off x="10036778" y="6006946"/>
              <a:ext cx="1448761" cy="400110"/>
            </a:xfrm>
            <a:prstGeom prst="rect">
              <a:avLst/>
            </a:prstGeom>
            <a:noFill/>
          </p:spPr>
          <p:txBody>
            <a:bodyPr wrap="square" rtlCol="0">
              <a:spAutoFit/>
            </a:bodyPr>
            <a:lstStyle/>
            <a:p>
              <a:pPr algn="r"/>
              <a:r>
                <a:rPr lang="en-US" sz="2000" dirty="0">
                  <a:solidFill>
                    <a:srgbClr val="FFFFFF"/>
                  </a:solidFill>
                  <a:latin typeface="DengXian" panose="02010600030101010101" pitchFamily="2" charset="-122"/>
                  <a:ea typeface="DengXian" panose="02010600030101010101" pitchFamily="2" charset="-122"/>
                </a:rPr>
                <a:t> 114 | 0.92%</a:t>
              </a:r>
            </a:p>
          </p:txBody>
        </p:sp>
      </p:grpSp>
    </p:spTree>
    <p:extLst>
      <p:ext uri="{BB962C8B-B14F-4D97-AF65-F5344CB8AC3E}">
        <p14:creationId xmlns:p14="http://schemas.microsoft.com/office/powerpoint/2010/main" val="917557028"/>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2000"/>
                                        <p:tgtEl>
                                          <p:spTgt spid="47"/>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51"/>
                                        </p:tgtEl>
                                        <p:attrNameLst>
                                          <p:attrName>style.visibility</p:attrName>
                                        </p:attrNameLst>
                                      </p:cBhvr>
                                      <p:to>
                                        <p:strVal val="visible"/>
                                      </p:to>
                                    </p:set>
                                    <p:animEffect transition="in" filter="fade">
                                      <p:cBhvr>
                                        <p:cTn id="11" dur="2000"/>
                                        <p:tgtEl>
                                          <p:spTgt spid="51"/>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48"/>
                                        </p:tgtEl>
                                        <p:attrNameLst>
                                          <p:attrName>style.visibility</p:attrName>
                                        </p:attrNameLst>
                                      </p:cBhvr>
                                      <p:to>
                                        <p:strVal val="visible"/>
                                      </p:to>
                                    </p:set>
                                    <p:animEffect transition="in" filter="fade">
                                      <p:cBhvr>
                                        <p:cTn id="16" dur="2000"/>
                                        <p:tgtEl>
                                          <p:spTgt spid="48"/>
                                        </p:tgtEl>
                                      </p:cBhvr>
                                    </p:animEffect>
                                  </p:childTnLst>
                                </p:cTn>
                              </p:par>
                            </p:childTnLst>
                          </p:cTn>
                        </p:par>
                        <p:par>
                          <p:cTn id="17" fill="hold">
                            <p:stCondLst>
                              <p:cond delay="2000"/>
                            </p:stCondLst>
                            <p:childTnLst>
                              <p:par>
                                <p:cTn id="18" presetID="10" presetClass="entr" presetSubtype="0" fill="hold" nodeType="afterEffect">
                                  <p:stCondLst>
                                    <p:cond delay="0"/>
                                  </p:stCondLst>
                                  <p:childTnLst>
                                    <p:set>
                                      <p:cBhvr>
                                        <p:cTn id="19" dur="1" fill="hold">
                                          <p:stCondLst>
                                            <p:cond delay="0"/>
                                          </p:stCondLst>
                                        </p:cTn>
                                        <p:tgtEl>
                                          <p:spTgt spid="49"/>
                                        </p:tgtEl>
                                        <p:attrNameLst>
                                          <p:attrName>style.visibility</p:attrName>
                                        </p:attrNameLst>
                                      </p:cBhvr>
                                      <p:to>
                                        <p:strVal val="visible"/>
                                      </p:to>
                                    </p:set>
                                    <p:animEffect transition="in" filter="fade">
                                      <p:cBhvr>
                                        <p:cTn id="20" dur="2000"/>
                                        <p:tgtEl>
                                          <p:spTgt spid="49"/>
                                        </p:tgtEl>
                                      </p:cBhvr>
                                    </p:animEffect>
                                  </p:childTnLst>
                                </p:cTn>
                              </p:par>
                            </p:childTnLst>
                          </p:cTn>
                        </p:par>
                        <p:par>
                          <p:cTn id="21" fill="hold">
                            <p:stCondLst>
                              <p:cond delay="4000"/>
                            </p:stCondLst>
                            <p:childTnLst>
                              <p:par>
                                <p:cTn id="22" presetID="10" presetClass="entr" presetSubtype="0" fill="hold" nodeType="afterEffect">
                                  <p:stCondLst>
                                    <p:cond delay="0"/>
                                  </p:stCondLst>
                                  <p:childTnLst>
                                    <p:set>
                                      <p:cBhvr>
                                        <p:cTn id="23" dur="1" fill="hold">
                                          <p:stCondLst>
                                            <p:cond delay="0"/>
                                          </p:stCondLst>
                                        </p:cTn>
                                        <p:tgtEl>
                                          <p:spTgt spid="50"/>
                                        </p:tgtEl>
                                        <p:attrNameLst>
                                          <p:attrName>style.visibility</p:attrName>
                                        </p:attrNameLst>
                                      </p:cBhvr>
                                      <p:to>
                                        <p:strVal val="visible"/>
                                      </p:to>
                                    </p:set>
                                    <p:animEffect transition="in" filter="fade">
                                      <p:cBhvr>
                                        <p:cTn id="24" dur="2000"/>
                                        <p:tgtEl>
                                          <p:spTgt spid="50"/>
                                        </p:tgtEl>
                                      </p:cBhvr>
                                    </p:animEffect>
                                  </p:childTnLst>
                                </p:cTn>
                              </p:par>
                            </p:childTnLst>
                          </p:cTn>
                        </p:par>
                        <p:par>
                          <p:cTn id="25" fill="hold">
                            <p:stCondLst>
                              <p:cond delay="6000"/>
                            </p:stCondLst>
                            <p:childTnLst>
                              <p:par>
                                <p:cTn id="26" presetID="10" presetClass="entr" presetSubtype="0" fill="hold" nodeType="afterEffect">
                                  <p:stCondLst>
                                    <p:cond delay="0"/>
                                  </p:stCondLst>
                                  <p:childTnLst>
                                    <p:set>
                                      <p:cBhvr>
                                        <p:cTn id="27" dur="1" fill="hold">
                                          <p:stCondLst>
                                            <p:cond delay="0"/>
                                          </p:stCondLst>
                                        </p:cTn>
                                        <p:tgtEl>
                                          <p:spTgt spid="53"/>
                                        </p:tgtEl>
                                        <p:attrNameLst>
                                          <p:attrName>style.visibility</p:attrName>
                                        </p:attrNameLst>
                                      </p:cBhvr>
                                      <p:to>
                                        <p:strVal val="visible"/>
                                      </p:to>
                                    </p:set>
                                    <p:animEffect transition="in" filter="fade">
                                      <p:cBhvr>
                                        <p:cTn id="28" dur="2000"/>
                                        <p:tgtEl>
                                          <p:spTgt spid="53"/>
                                        </p:tgtEl>
                                      </p:cBhvr>
                                    </p:animEffect>
                                  </p:childTnLst>
                                </p:cTn>
                              </p:par>
                            </p:childTnLst>
                          </p:cTn>
                        </p:par>
                        <p:par>
                          <p:cTn id="29" fill="hold">
                            <p:stCondLst>
                              <p:cond delay="8000"/>
                            </p:stCondLst>
                            <p:childTnLst>
                              <p:par>
                                <p:cTn id="30" presetID="10" presetClass="entr" presetSubtype="0" fill="hold" nodeType="afterEffect">
                                  <p:stCondLst>
                                    <p:cond delay="0"/>
                                  </p:stCondLst>
                                  <p:childTnLst>
                                    <p:set>
                                      <p:cBhvr>
                                        <p:cTn id="31" dur="1" fill="hold">
                                          <p:stCondLst>
                                            <p:cond delay="0"/>
                                          </p:stCondLst>
                                        </p:cTn>
                                        <p:tgtEl>
                                          <p:spTgt spid="52"/>
                                        </p:tgtEl>
                                        <p:attrNameLst>
                                          <p:attrName>style.visibility</p:attrName>
                                        </p:attrNameLst>
                                      </p:cBhvr>
                                      <p:to>
                                        <p:strVal val="visible"/>
                                      </p:to>
                                    </p:set>
                                    <p:animEffect transition="in" filter="fade">
                                      <p:cBhvr>
                                        <p:cTn id="32" dur="20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C270E7A-52B6-C63C-A95C-4A5347CEA9DB}"/>
              </a:ext>
            </a:extLst>
          </p:cNvPr>
          <p:cNvSpPr txBox="1"/>
          <p:nvPr/>
        </p:nvSpPr>
        <p:spPr>
          <a:xfrm>
            <a:off x="452621" y="254786"/>
            <a:ext cx="11286758" cy="923330"/>
          </a:xfrm>
          <a:prstGeom prst="rect">
            <a:avLst/>
          </a:prstGeom>
          <a:noFill/>
          <a:ln>
            <a:noFill/>
          </a:ln>
        </p:spPr>
        <p:txBody>
          <a:bodyPr wrap="square" rtlCol="0">
            <a:spAutoFit/>
          </a:bodyPr>
          <a:lstStyle/>
          <a:p>
            <a:pPr algn="ctr"/>
            <a:r>
              <a:rPr lang="en-US" sz="5400" b="1" dirty="0">
                <a:solidFill>
                  <a:srgbClr val="914576"/>
                </a:solidFill>
                <a:latin typeface="Frontage Condensed Outline" pitchFamily="2" charset="77"/>
              </a:rPr>
              <a:t>Operating costs</a:t>
            </a:r>
          </a:p>
        </p:txBody>
      </p:sp>
      <p:cxnSp>
        <p:nvCxnSpPr>
          <p:cNvPr id="6" name="Straight Connector 5">
            <a:extLst>
              <a:ext uri="{FF2B5EF4-FFF2-40B4-BE49-F238E27FC236}">
                <a16:creationId xmlns:a16="http://schemas.microsoft.com/office/drawing/2014/main" id="{7A1C9354-CAD4-7743-A928-C1B81AC42C09}"/>
              </a:ext>
            </a:extLst>
          </p:cNvPr>
          <p:cNvCxnSpPr>
            <a:cxnSpLocks/>
          </p:cNvCxnSpPr>
          <p:nvPr/>
        </p:nvCxnSpPr>
        <p:spPr>
          <a:xfrm>
            <a:off x="452622" y="1259566"/>
            <a:ext cx="11286758" cy="0"/>
          </a:xfrm>
          <a:prstGeom prst="line">
            <a:avLst/>
          </a:prstGeom>
          <a:ln w="19050">
            <a:solidFill>
              <a:srgbClr val="914576"/>
            </a:solidFill>
          </a:ln>
        </p:spPr>
        <p:style>
          <a:lnRef idx="1">
            <a:schemeClr val="accent1"/>
          </a:lnRef>
          <a:fillRef idx="0">
            <a:schemeClr val="accent1"/>
          </a:fillRef>
          <a:effectRef idx="0">
            <a:schemeClr val="accent1"/>
          </a:effectRef>
          <a:fontRef idx="minor">
            <a:schemeClr val="tx1"/>
          </a:fontRef>
        </p:style>
      </p:cxnSp>
      <p:grpSp>
        <p:nvGrpSpPr>
          <p:cNvPr id="44" name="Group 43">
            <a:extLst>
              <a:ext uri="{FF2B5EF4-FFF2-40B4-BE49-F238E27FC236}">
                <a16:creationId xmlns:a16="http://schemas.microsoft.com/office/drawing/2014/main" id="{0B471A43-6992-FD79-997B-F0B36822CF47}"/>
              </a:ext>
            </a:extLst>
          </p:cNvPr>
          <p:cNvGrpSpPr/>
          <p:nvPr/>
        </p:nvGrpSpPr>
        <p:grpSpPr>
          <a:xfrm>
            <a:off x="4919240" y="1338974"/>
            <a:ext cx="6233652" cy="465141"/>
            <a:chOff x="4919240" y="1338974"/>
            <a:chExt cx="6233652" cy="465141"/>
          </a:xfrm>
        </p:grpSpPr>
        <p:sp>
          <p:nvSpPr>
            <p:cNvPr id="34" name="TextBox 33">
              <a:extLst>
                <a:ext uri="{FF2B5EF4-FFF2-40B4-BE49-F238E27FC236}">
                  <a16:creationId xmlns:a16="http://schemas.microsoft.com/office/drawing/2014/main" id="{3E07E8CF-3BFD-8AD6-ABCF-E4120A1EF80E}"/>
                </a:ext>
              </a:extLst>
            </p:cNvPr>
            <p:cNvSpPr txBox="1"/>
            <p:nvPr/>
          </p:nvSpPr>
          <p:spPr>
            <a:xfrm>
              <a:off x="4919240" y="1338974"/>
              <a:ext cx="2789499" cy="461665"/>
            </a:xfrm>
            <a:prstGeom prst="rect">
              <a:avLst/>
            </a:prstGeom>
            <a:noFill/>
          </p:spPr>
          <p:txBody>
            <a:bodyPr wrap="square" rtlCol="0">
              <a:spAutoFit/>
            </a:bodyPr>
            <a:lstStyle/>
            <a:p>
              <a:pPr algn="ctr"/>
              <a:r>
                <a:rPr lang="en-US" sz="2400" b="1" dirty="0">
                  <a:solidFill>
                    <a:srgbClr val="5B91EF"/>
                  </a:solidFill>
                  <a:latin typeface="DengXian" panose="02010600030101010101" pitchFamily="2" charset="-122"/>
                  <a:ea typeface="DengXian" panose="02010600030101010101" pitchFamily="2" charset="-122"/>
                </a:rPr>
                <a:t>Month</a:t>
              </a:r>
            </a:p>
          </p:txBody>
        </p:sp>
        <p:sp>
          <p:nvSpPr>
            <p:cNvPr id="35" name="TextBox 34">
              <a:extLst>
                <a:ext uri="{FF2B5EF4-FFF2-40B4-BE49-F238E27FC236}">
                  <a16:creationId xmlns:a16="http://schemas.microsoft.com/office/drawing/2014/main" id="{76FD678D-C7F1-435C-C043-F411FF461851}"/>
                </a:ext>
              </a:extLst>
            </p:cNvPr>
            <p:cNvSpPr txBox="1"/>
            <p:nvPr/>
          </p:nvSpPr>
          <p:spPr>
            <a:xfrm>
              <a:off x="8176007" y="1342450"/>
              <a:ext cx="2976885" cy="461665"/>
            </a:xfrm>
            <a:prstGeom prst="rect">
              <a:avLst/>
            </a:prstGeom>
            <a:noFill/>
          </p:spPr>
          <p:txBody>
            <a:bodyPr wrap="square" rtlCol="0">
              <a:spAutoFit/>
            </a:bodyPr>
            <a:lstStyle/>
            <a:p>
              <a:pPr algn="ctr"/>
              <a:r>
                <a:rPr lang="en-US" sz="2400" b="1" dirty="0">
                  <a:solidFill>
                    <a:srgbClr val="5B91EF"/>
                  </a:solidFill>
                  <a:latin typeface="DengXian" panose="02010600030101010101" pitchFamily="2" charset="-122"/>
                  <a:ea typeface="DengXian" panose="02010600030101010101" pitchFamily="2" charset="-122"/>
                </a:rPr>
                <a:t>Year</a:t>
              </a:r>
            </a:p>
          </p:txBody>
        </p:sp>
      </p:grpSp>
      <p:grpSp>
        <p:nvGrpSpPr>
          <p:cNvPr id="37" name="Group 36">
            <a:extLst>
              <a:ext uri="{FF2B5EF4-FFF2-40B4-BE49-F238E27FC236}">
                <a16:creationId xmlns:a16="http://schemas.microsoft.com/office/drawing/2014/main" id="{FC908A51-5F20-A52B-5D68-D505DC90E4DB}"/>
              </a:ext>
            </a:extLst>
          </p:cNvPr>
          <p:cNvGrpSpPr/>
          <p:nvPr/>
        </p:nvGrpSpPr>
        <p:grpSpPr>
          <a:xfrm>
            <a:off x="452621" y="2665998"/>
            <a:ext cx="11286758" cy="701273"/>
            <a:chOff x="452621" y="2665998"/>
            <a:chExt cx="11286758" cy="701273"/>
          </a:xfrm>
        </p:grpSpPr>
        <p:sp>
          <p:nvSpPr>
            <p:cNvPr id="8" name="Rounded Rectangle 7">
              <a:extLst>
                <a:ext uri="{FF2B5EF4-FFF2-40B4-BE49-F238E27FC236}">
                  <a16:creationId xmlns:a16="http://schemas.microsoft.com/office/drawing/2014/main" id="{3A30B5A8-2E5C-739C-D31E-DBF2BC203272}"/>
                </a:ext>
              </a:extLst>
            </p:cNvPr>
            <p:cNvSpPr/>
            <p:nvPr/>
          </p:nvSpPr>
          <p:spPr>
            <a:xfrm>
              <a:off x="452621" y="2665998"/>
              <a:ext cx="11286758" cy="701273"/>
            </a:xfrm>
            <a:prstGeom prst="roundRect">
              <a:avLst>
                <a:gd name="adj" fmla="val 50000"/>
              </a:avLst>
            </a:prstGeom>
            <a:solidFill>
              <a:srgbClr val="F7DF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9" name="TextBox 8">
              <a:extLst>
                <a:ext uri="{FF2B5EF4-FFF2-40B4-BE49-F238E27FC236}">
                  <a16:creationId xmlns:a16="http://schemas.microsoft.com/office/drawing/2014/main" id="{B80CD479-619F-3F47-2544-32C8D635520F}"/>
                </a:ext>
              </a:extLst>
            </p:cNvPr>
            <p:cNvSpPr txBox="1"/>
            <p:nvPr/>
          </p:nvSpPr>
          <p:spPr>
            <a:xfrm>
              <a:off x="660967" y="2763629"/>
              <a:ext cx="4200400" cy="461665"/>
            </a:xfrm>
            <a:prstGeom prst="rect">
              <a:avLst/>
            </a:prstGeom>
            <a:noFill/>
          </p:spPr>
          <p:txBody>
            <a:bodyPr wrap="square">
              <a:spAutoFit/>
            </a:bodyPr>
            <a:lstStyle/>
            <a:p>
              <a:r>
                <a:rPr lang="en-US" sz="2400" b="1" i="0" u="none" strike="noStrike" dirty="0">
                  <a:solidFill>
                    <a:srgbClr val="4E274A"/>
                  </a:solidFill>
                  <a:effectLst/>
                  <a:latin typeface="DengXian" panose="02010600030101010101" pitchFamily="2" charset="-122"/>
                  <a:ea typeface="DengXian" panose="02010600030101010101" pitchFamily="2" charset="-122"/>
                </a:rPr>
                <a:t>Food for Staff Meetings</a:t>
              </a:r>
              <a:endParaRPr lang="en-US" sz="2400" dirty="0">
                <a:solidFill>
                  <a:srgbClr val="4E274A"/>
                </a:solidFill>
                <a:latin typeface="DengXian" panose="02010600030101010101" pitchFamily="2" charset="-122"/>
                <a:ea typeface="DengXian" panose="02010600030101010101" pitchFamily="2" charset="-122"/>
              </a:endParaRPr>
            </a:p>
          </p:txBody>
        </p:sp>
        <p:sp>
          <p:nvSpPr>
            <p:cNvPr id="2" name="TextBox 1">
              <a:extLst>
                <a:ext uri="{FF2B5EF4-FFF2-40B4-BE49-F238E27FC236}">
                  <a16:creationId xmlns:a16="http://schemas.microsoft.com/office/drawing/2014/main" id="{D1DE34CB-0531-4251-01B8-BAD57877C3F3}"/>
                </a:ext>
              </a:extLst>
            </p:cNvPr>
            <p:cNvSpPr txBox="1"/>
            <p:nvPr/>
          </p:nvSpPr>
          <p:spPr>
            <a:xfrm>
              <a:off x="4919240" y="2813237"/>
              <a:ext cx="2789499" cy="400110"/>
            </a:xfrm>
            <a:prstGeom prst="rect">
              <a:avLst/>
            </a:prstGeom>
            <a:noFill/>
          </p:spPr>
          <p:txBody>
            <a:bodyPr wrap="square" rtlCol="0">
              <a:spAutoFit/>
            </a:bodyPr>
            <a:lstStyle/>
            <a:p>
              <a:pPr algn="ctr"/>
              <a:r>
                <a:rPr lang="en-US" sz="2000" dirty="0">
                  <a:solidFill>
                    <a:srgbClr val="4E274A"/>
                  </a:solidFill>
                  <a:latin typeface="DengXian" panose="02010600030101010101" pitchFamily="2" charset="-122"/>
                  <a:ea typeface="DengXian" panose="02010600030101010101" pitchFamily="2" charset="-122"/>
                </a:rPr>
                <a:t> $90</a:t>
              </a:r>
            </a:p>
          </p:txBody>
        </p:sp>
        <p:sp>
          <p:nvSpPr>
            <p:cNvPr id="3" name="TextBox 2">
              <a:extLst>
                <a:ext uri="{FF2B5EF4-FFF2-40B4-BE49-F238E27FC236}">
                  <a16:creationId xmlns:a16="http://schemas.microsoft.com/office/drawing/2014/main" id="{3CC7A749-EF66-D54C-476B-C422A961AA04}"/>
                </a:ext>
              </a:extLst>
            </p:cNvPr>
            <p:cNvSpPr txBox="1"/>
            <p:nvPr/>
          </p:nvSpPr>
          <p:spPr>
            <a:xfrm>
              <a:off x="8239677" y="2813237"/>
              <a:ext cx="2913215" cy="400110"/>
            </a:xfrm>
            <a:prstGeom prst="rect">
              <a:avLst/>
            </a:prstGeom>
            <a:noFill/>
          </p:spPr>
          <p:txBody>
            <a:bodyPr wrap="square" rtlCol="0">
              <a:spAutoFit/>
            </a:bodyPr>
            <a:lstStyle/>
            <a:p>
              <a:pPr algn="ctr"/>
              <a:r>
                <a:rPr lang="en-US" sz="2000" dirty="0">
                  <a:solidFill>
                    <a:srgbClr val="4E274A"/>
                  </a:solidFill>
                  <a:latin typeface="DengXian" panose="02010600030101010101" pitchFamily="2" charset="-122"/>
                  <a:ea typeface="DengXian" panose="02010600030101010101" pitchFamily="2" charset="-122"/>
                </a:rPr>
                <a:t> $720</a:t>
              </a:r>
            </a:p>
          </p:txBody>
        </p:sp>
      </p:grpSp>
      <p:grpSp>
        <p:nvGrpSpPr>
          <p:cNvPr id="38" name="Group 37">
            <a:extLst>
              <a:ext uri="{FF2B5EF4-FFF2-40B4-BE49-F238E27FC236}">
                <a16:creationId xmlns:a16="http://schemas.microsoft.com/office/drawing/2014/main" id="{A34C2148-0807-5575-9FFC-54AF61DF6EC6}"/>
              </a:ext>
            </a:extLst>
          </p:cNvPr>
          <p:cNvGrpSpPr/>
          <p:nvPr/>
        </p:nvGrpSpPr>
        <p:grpSpPr>
          <a:xfrm>
            <a:off x="452621" y="3455913"/>
            <a:ext cx="11286758" cy="701273"/>
            <a:chOff x="452621" y="3455913"/>
            <a:chExt cx="11286758" cy="701273"/>
          </a:xfrm>
        </p:grpSpPr>
        <p:sp>
          <p:nvSpPr>
            <p:cNvPr id="10" name="Rounded Rectangle 9">
              <a:extLst>
                <a:ext uri="{FF2B5EF4-FFF2-40B4-BE49-F238E27FC236}">
                  <a16:creationId xmlns:a16="http://schemas.microsoft.com/office/drawing/2014/main" id="{161E7823-8089-62D2-B1A4-C3B50FA8A4D3}"/>
                </a:ext>
              </a:extLst>
            </p:cNvPr>
            <p:cNvSpPr/>
            <p:nvPr/>
          </p:nvSpPr>
          <p:spPr>
            <a:xfrm>
              <a:off x="452621" y="3455913"/>
              <a:ext cx="11286758" cy="701273"/>
            </a:xfrm>
            <a:prstGeom prst="roundRect">
              <a:avLst>
                <a:gd name="adj" fmla="val 50000"/>
              </a:avLst>
            </a:prstGeom>
            <a:solidFill>
              <a:srgbClr val="F7DF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11" name="TextBox 10">
              <a:extLst>
                <a:ext uri="{FF2B5EF4-FFF2-40B4-BE49-F238E27FC236}">
                  <a16:creationId xmlns:a16="http://schemas.microsoft.com/office/drawing/2014/main" id="{567538AD-E640-40D6-8521-2CD2389B611D}"/>
                </a:ext>
              </a:extLst>
            </p:cNvPr>
            <p:cNvSpPr txBox="1"/>
            <p:nvPr/>
          </p:nvSpPr>
          <p:spPr>
            <a:xfrm>
              <a:off x="660967" y="3553544"/>
              <a:ext cx="4200400" cy="461665"/>
            </a:xfrm>
            <a:prstGeom prst="rect">
              <a:avLst/>
            </a:prstGeom>
            <a:noFill/>
          </p:spPr>
          <p:txBody>
            <a:bodyPr wrap="square">
              <a:spAutoFit/>
            </a:bodyPr>
            <a:lstStyle/>
            <a:p>
              <a:r>
                <a:rPr lang="en-US" sz="2400" b="1" i="0" u="none" strike="noStrike" dirty="0" err="1">
                  <a:solidFill>
                    <a:srgbClr val="4E274A"/>
                  </a:solidFill>
                  <a:effectLst/>
                  <a:latin typeface="DengXian" panose="02010600030101010101" pitchFamily="2" charset="-122"/>
                  <a:ea typeface="DengXian" panose="02010600030101010101" pitchFamily="2" charset="-122"/>
                </a:rPr>
                <a:t>QR.io</a:t>
              </a:r>
              <a:r>
                <a:rPr lang="en-US" sz="2400" b="1" i="0" u="none" strike="noStrike" dirty="0">
                  <a:solidFill>
                    <a:srgbClr val="4E274A"/>
                  </a:solidFill>
                  <a:effectLst/>
                  <a:latin typeface="DengXian" panose="02010600030101010101" pitchFamily="2" charset="-122"/>
                  <a:ea typeface="DengXian" panose="02010600030101010101" pitchFamily="2" charset="-122"/>
                </a:rPr>
                <a:t> QR Generator</a:t>
              </a:r>
              <a:endParaRPr lang="en-US" sz="2400" dirty="0">
                <a:solidFill>
                  <a:srgbClr val="4E274A"/>
                </a:solidFill>
                <a:latin typeface="DengXian" panose="02010600030101010101" pitchFamily="2" charset="-122"/>
                <a:ea typeface="DengXian" panose="02010600030101010101" pitchFamily="2" charset="-122"/>
              </a:endParaRPr>
            </a:p>
          </p:txBody>
        </p:sp>
        <p:sp>
          <p:nvSpPr>
            <p:cNvPr id="14" name="TextBox 13">
              <a:extLst>
                <a:ext uri="{FF2B5EF4-FFF2-40B4-BE49-F238E27FC236}">
                  <a16:creationId xmlns:a16="http://schemas.microsoft.com/office/drawing/2014/main" id="{972F7599-18EE-7C5C-66EE-426B740DA019}"/>
                </a:ext>
              </a:extLst>
            </p:cNvPr>
            <p:cNvSpPr txBox="1"/>
            <p:nvPr/>
          </p:nvSpPr>
          <p:spPr>
            <a:xfrm>
              <a:off x="8239677" y="3601857"/>
              <a:ext cx="2913215" cy="400110"/>
            </a:xfrm>
            <a:prstGeom prst="rect">
              <a:avLst/>
            </a:prstGeom>
            <a:noFill/>
          </p:spPr>
          <p:txBody>
            <a:bodyPr wrap="square" rtlCol="0">
              <a:spAutoFit/>
            </a:bodyPr>
            <a:lstStyle/>
            <a:p>
              <a:pPr algn="ctr"/>
              <a:r>
                <a:rPr lang="en-US" sz="2000" dirty="0">
                  <a:solidFill>
                    <a:srgbClr val="4E274A"/>
                  </a:solidFill>
                  <a:latin typeface="DengXian" panose="02010600030101010101" pitchFamily="2" charset="-122"/>
                  <a:ea typeface="DengXian" panose="02010600030101010101" pitchFamily="2" charset="-122"/>
                </a:rPr>
                <a:t> $350 (12mo)</a:t>
              </a:r>
            </a:p>
          </p:txBody>
        </p:sp>
      </p:grpSp>
      <p:grpSp>
        <p:nvGrpSpPr>
          <p:cNvPr id="40" name="Group 39">
            <a:extLst>
              <a:ext uri="{FF2B5EF4-FFF2-40B4-BE49-F238E27FC236}">
                <a16:creationId xmlns:a16="http://schemas.microsoft.com/office/drawing/2014/main" id="{D22CCFAD-07C9-2500-AC51-C0405726F5BE}"/>
              </a:ext>
            </a:extLst>
          </p:cNvPr>
          <p:cNvGrpSpPr/>
          <p:nvPr/>
        </p:nvGrpSpPr>
        <p:grpSpPr>
          <a:xfrm>
            <a:off x="452621" y="4254817"/>
            <a:ext cx="11286758" cy="701273"/>
            <a:chOff x="452621" y="4254817"/>
            <a:chExt cx="11286758" cy="701273"/>
          </a:xfrm>
        </p:grpSpPr>
        <p:sp>
          <p:nvSpPr>
            <p:cNvPr id="12" name="Rounded Rectangle 11">
              <a:extLst>
                <a:ext uri="{FF2B5EF4-FFF2-40B4-BE49-F238E27FC236}">
                  <a16:creationId xmlns:a16="http://schemas.microsoft.com/office/drawing/2014/main" id="{DD975334-BF2C-3175-2361-EFE057CD2D0D}"/>
                </a:ext>
              </a:extLst>
            </p:cNvPr>
            <p:cNvSpPr/>
            <p:nvPr/>
          </p:nvSpPr>
          <p:spPr>
            <a:xfrm>
              <a:off x="452621" y="4254817"/>
              <a:ext cx="11286758" cy="701273"/>
            </a:xfrm>
            <a:prstGeom prst="roundRect">
              <a:avLst>
                <a:gd name="adj" fmla="val 50000"/>
              </a:avLst>
            </a:prstGeom>
            <a:solidFill>
              <a:srgbClr val="F7DF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13" name="TextBox 12">
              <a:extLst>
                <a:ext uri="{FF2B5EF4-FFF2-40B4-BE49-F238E27FC236}">
                  <a16:creationId xmlns:a16="http://schemas.microsoft.com/office/drawing/2014/main" id="{E70F19A5-7226-6824-E572-FFDD49EC21DC}"/>
                </a:ext>
              </a:extLst>
            </p:cNvPr>
            <p:cNvSpPr txBox="1"/>
            <p:nvPr/>
          </p:nvSpPr>
          <p:spPr>
            <a:xfrm>
              <a:off x="660967" y="4352448"/>
              <a:ext cx="4200400" cy="461665"/>
            </a:xfrm>
            <a:prstGeom prst="rect">
              <a:avLst/>
            </a:prstGeom>
            <a:noFill/>
          </p:spPr>
          <p:txBody>
            <a:bodyPr wrap="square">
              <a:spAutoFit/>
            </a:bodyPr>
            <a:lstStyle/>
            <a:p>
              <a:r>
                <a:rPr lang="en-US" sz="2400" b="1" i="0" u="none" strike="noStrike" dirty="0">
                  <a:solidFill>
                    <a:srgbClr val="4E274A"/>
                  </a:solidFill>
                  <a:effectLst/>
                  <a:latin typeface="DengXian" panose="02010600030101010101" pitchFamily="2" charset="-122"/>
                  <a:ea typeface="DengXian" panose="02010600030101010101" pitchFamily="2" charset="-122"/>
                </a:rPr>
                <a:t>General Supplies</a:t>
              </a:r>
              <a:endParaRPr lang="en-US" sz="2400" dirty="0">
                <a:solidFill>
                  <a:srgbClr val="4E274A"/>
                </a:solidFill>
                <a:latin typeface="DengXian" panose="02010600030101010101" pitchFamily="2" charset="-122"/>
                <a:ea typeface="DengXian" panose="02010600030101010101" pitchFamily="2" charset="-122"/>
              </a:endParaRPr>
            </a:p>
          </p:txBody>
        </p:sp>
        <p:sp>
          <p:nvSpPr>
            <p:cNvPr id="20" name="TextBox 19">
              <a:extLst>
                <a:ext uri="{FF2B5EF4-FFF2-40B4-BE49-F238E27FC236}">
                  <a16:creationId xmlns:a16="http://schemas.microsoft.com/office/drawing/2014/main" id="{07CBC557-DCCF-2438-A9B5-48232A2B8063}"/>
                </a:ext>
              </a:extLst>
            </p:cNvPr>
            <p:cNvSpPr txBox="1"/>
            <p:nvPr/>
          </p:nvSpPr>
          <p:spPr>
            <a:xfrm>
              <a:off x="8239677" y="4407099"/>
              <a:ext cx="2913215" cy="400110"/>
            </a:xfrm>
            <a:prstGeom prst="rect">
              <a:avLst/>
            </a:prstGeom>
            <a:noFill/>
          </p:spPr>
          <p:txBody>
            <a:bodyPr wrap="square" rtlCol="0">
              <a:spAutoFit/>
            </a:bodyPr>
            <a:lstStyle/>
            <a:p>
              <a:pPr algn="ctr"/>
              <a:r>
                <a:rPr lang="en-US" sz="2000" dirty="0">
                  <a:solidFill>
                    <a:srgbClr val="4E274A"/>
                  </a:solidFill>
                  <a:latin typeface="DengXian" panose="02010600030101010101" pitchFamily="2" charset="-122"/>
                  <a:ea typeface="DengXian" panose="02010600030101010101" pitchFamily="2" charset="-122"/>
                </a:rPr>
                <a:t> $500</a:t>
              </a:r>
            </a:p>
          </p:txBody>
        </p:sp>
      </p:grpSp>
      <p:grpSp>
        <p:nvGrpSpPr>
          <p:cNvPr id="42" name="Group 41">
            <a:extLst>
              <a:ext uri="{FF2B5EF4-FFF2-40B4-BE49-F238E27FC236}">
                <a16:creationId xmlns:a16="http://schemas.microsoft.com/office/drawing/2014/main" id="{299E2D42-5BD1-DD42-2335-5297F43D38B6}"/>
              </a:ext>
            </a:extLst>
          </p:cNvPr>
          <p:cNvGrpSpPr/>
          <p:nvPr/>
        </p:nvGrpSpPr>
        <p:grpSpPr>
          <a:xfrm>
            <a:off x="452621" y="5053721"/>
            <a:ext cx="11286758" cy="701273"/>
            <a:chOff x="452621" y="5053721"/>
            <a:chExt cx="11286758" cy="701273"/>
          </a:xfrm>
        </p:grpSpPr>
        <p:grpSp>
          <p:nvGrpSpPr>
            <p:cNvPr id="41" name="Group 40">
              <a:extLst>
                <a:ext uri="{FF2B5EF4-FFF2-40B4-BE49-F238E27FC236}">
                  <a16:creationId xmlns:a16="http://schemas.microsoft.com/office/drawing/2014/main" id="{99CA16ED-D804-F4B2-762A-89DDADA02406}"/>
                </a:ext>
              </a:extLst>
            </p:cNvPr>
            <p:cNvGrpSpPr/>
            <p:nvPr/>
          </p:nvGrpSpPr>
          <p:grpSpPr>
            <a:xfrm>
              <a:off x="452621" y="5053721"/>
              <a:ext cx="11286758" cy="701273"/>
              <a:chOff x="452621" y="5053721"/>
              <a:chExt cx="11286758" cy="701273"/>
            </a:xfrm>
          </p:grpSpPr>
          <p:sp>
            <p:nvSpPr>
              <p:cNvPr id="15" name="Rounded Rectangle 14">
                <a:extLst>
                  <a:ext uri="{FF2B5EF4-FFF2-40B4-BE49-F238E27FC236}">
                    <a16:creationId xmlns:a16="http://schemas.microsoft.com/office/drawing/2014/main" id="{276296E4-DF2F-EAC2-4077-296005DFA511}"/>
                  </a:ext>
                </a:extLst>
              </p:cNvPr>
              <p:cNvSpPr/>
              <p:nvPr/>
            </p:nvSpPr>
            <p:spPr>
              <a:xfrm>
                <a:off x="452621" y="5053721"/>
                <a:ext cx="11286758" cy="701273"/>
              </a:xfrm>
              <a:prstGeom prst="roundRect">
                <a:avLst>
                  <a:gd name="adj" fmla="val 50000"/>
                </a:avLst>
              </a:prstGeom>
              <a:solidFill>
                <a:srgbClr val="F7DF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26" name="TextBox 25">
                <a:extLst>
                  <a:ext uri="{FF2B5EF4-FFF2-40B4-BE49-F238E27FC236}">
                    <a16:creationId xmlns:a16="http://schemas.microsoft.com/office/drawing/2014/main" id="{2BD6C138-3DFA-B185-A048-0FC07DBE73FC}"/>
                  </a:ext>
                </a:extLst>
              </p:cNvPr>
              <p:cNvSpPr txBox="1"/>
              <p:nvPr/>
            </p:nvSpPr>
            <p:spPr>
              <a:xfrm>
                <a:off x="8239677" y="5206003"/>
                <a:ext cx="2913215" cy="400110"/>
              </a:xfrm>
              <a:prstGeom prst="rect">
                <a:avLst/>
              </a:prstGeom>
              <a:noFill/>
            </p:spPr>
            <p:txBody>
              <a:bodyPr wrap="square" rtlCol="0">
                <a:spAutoFit/>
              </a:bodyPr>
              <a:lstStyle/>
              <a:p>
                <a:pPr algn="ctr"/>
                <a:r>
                  <a:rPr lang="en-US" sz="2000" dirty="0">
                    <a:solidFill>
                      <a:srgbClr val="4E274A"/>
                    </a:solidFill>
                    <a:latin typeface="DengXian" panose="02010600030101010101" pitchFamily="2" charset="-122"/>
                    <a:ea typeface="DengXian" panose="02010600030101010101" pitchFamily="2" charset="-122"/>
                  </a:rPr>
                  <a:t> $997</a:t>
                </a:r>
              </a:p>
            </p:txBody>
          </p:sp>
        </p:grpSp>
        <p:sp>
          <p:nvSpPr>
            <p:cNvPr id="17" name="TextBox 16">
              <a:extLst>
                <a:ext uri="{FF2B5EF4-FFF2-40B4-BE49-F238E27FC236}">
                  <a16:creationId xmlns:a16="http://schemas.microsoft.com/office/drawing/2014/main" id="{C16C4731-5431-26A5-EC86-E706FD5AF995}"/>
                </a:ext>
              </a:extLst>
            </p:cNvPr>
            <p:cNvSpPr txBox="1"/>
            <p:nvPr/>
          </p:nvSpPr>
          <p:spPr>
            <a:xfrm>
              <a:off x="660967" y="5151352"/>
              <a:ext cx="4200400" cy="461665"/>
            </a:xfrm>
            <a:prstGeom prst="rect">
              <a:avLst/>
            </a:prstGeom>
            <a:noFill/>
          </p:spPr>
          <p:txBody>
            <a:bodyPr wrap="square">
              <a:spAutoFit/>
            </a:bodyPr>
            <a:lstStyle/>
            <a:p>
              <a:r>
                <a:rPr lang="en-US" sz="2400" b="1" i="0" u="none" strike="noStrike" dirty="0">
                  <a:solidFill>
                    <a:srgbClr val="4E274A"/>
                  </a:solidFill>
                  <a:effectLst/>
                  <a:latin typeface="DengXian" panose="02010600030101010101" pitchFamily="2" charset="-122"/>
                  <a:ea typeface="DengXian" panose="02010600030101010101" pitchFamily="2" charset="-122"/>
                </a:rPr>
                <a:t>Discretionary (10%)</a:t>
              </a:r>
              <a:endParaRPr lang="en-US" sz="2400" dirty="0">
                <a:solidFill>
                  <a:srgbClr val="4E274A"/>
                </a:solidFill>
                <a:latin typeface="DengXian" panose="02010600030101010101" pitchFamily="2" charset="-122"/>
                <a:ea typeface="DengXian" panose="02010600030101010101" pitchFamily="2" charset="-122"/>
              </a:endParaRPr>
            </a:p>
          </p:txBody>
        </p:sp>
      </p:grpSp>
      <p:grpSp>
        <p:nvGrpSpPr>
          <p:cNvPr id="36" name="Group 35">
            <a:extLst>
              <a:ext uri="{FF2B5EF4-FFF2-40B4-BE49-F238E27FC236}">
                <a16:creationId xmlns:a16="http://schemas.microsoft.com/office/drawing/2014/main" id="{3477F18D-066E-2407-9701-4A04B894761A}"/>
              </a:ext>
            </a:extLst>
          </p:cNvPr>
          <p:cNvGrpSpPr/>
          <p:nvPr/>
        </p:nvGrpSpPr>
        <p:grpSpPr>
          <a:xfrm>
            <a:off x="452621" y="1869064"/>
            <a:ext cx="11286758" cy="701273"/>
            <a:chOff x="452621" y="1869064"/>
            <a:chExt cx="11286758" cy="701273"/>
          </a:xfrm>
        </p:grpSpPr>
        <p:sp>
          <p:nvSpPr>
            <p:cNvPr id="19" name="Rounded Rectangle 18">
              <a:extLst>
                <a:ext uri="{FF2B5EF4-FFF2-40B4-BE49-F238E27FC236}">
                  <a16:creationId xmlns:a16="http://schemas.microsoft.com/office/drawing/2014/main" id="{80376AD7-DAC6-774E-E9B7-02C3CFEA27A3}"/>
                </a:ext>
              </a:extLst>
            </p:cNvPr>
            <p:cNvSpPr/>
            <p:nvPr/>
          </p:nvSpPr>
          <p:spPr>
            <a:xfrm>
              <a:off x="452621" y="1869064"/>
              <a:ext cx="11286758" cy="701273"/>
            </a:xfrm>
            <a:prstGeom prst="roundRect">
              <a:avLst>
                <a:gd name="adj" fmla="val 50000"/>
              </a:avLst>
            </a:prstGeom>
            <a:solidFill>
              <a:srgbClr val="F7DF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21" name="TextBox 20">
              <a:extLst>
                <a:ext uri="{FF2B5EF4-FFF2-40B4-BE49-F238E27FC236}">
                  <a16:creationId xmlns:a16="http://schemas.microsoft.com/office/drawing/2014/main" id="{64A802D3-049E-CF87-65F8-95B9F26197CF}"/>
                </a:ext>
              </a:extLst>
            </p:cNvPr>
            <p:cNvSpPr txBox="1"/>
            <p:nvPr/>
          </p:nvSpPr>
          <p:spPr>
            <a:xfrm>
              <a:off x="660967" y="1966695"/>
              <a:ext cx="4200400" cy="461665"/>
            </a:xfrm>
            <a:prstGeom prst="rect">
              <a:avLst/>
            </a:prstGeom>
            <a:noFill/>
          </p:spPr>
          <p:txBody>
            <a:bodyPr wrap="square">
              <a:spAutoFit/>
            </a:bodyPr>
            <a:lstStyle/>
            <a:p>
              <a:r>
                <a:rPr lang="en-US" sz="2400" b="1" i="0" u="none" strike="noStrike" dirty="0">
                  <a:solidFill>
                    <a:srgbClr val="4E274A"/>
                  </a:solidFill>
                  <a:effectLst/>
                  <a:latin typeface="DengXian" panose="02010600030101010101" pitchFamily="2" charset="-122"/>
                  <a:ea typeface="DengXian" panose="02010600030101010101" pitchFamily="2" charset="-122"/>
                </a:rPr>
                <a:t>Mentor Salaries</a:t>
              </a:r>
              <a:endParaRPr lang="en-US" sz="2400" dirty="0">
                <a:solidFill>
                  <a:srgbClr val="4E274A"/>
                </a:solidFill>
                <a:latin typeface="DengXian" panose="02010600030101010101" pitchFamily="2" charset="-122"/>
                <a:ea typeface="DengXian" panose="02010600030101010101" pitchFamily="2" charset="-122"/>
              </a:endParaRPr>
            </a:p>
          </p:txBody>
        </p:sp>
        <p:sp>
          <p:nvSpPr>
            <p:cNvPr id="28" name="TextBox 27">
              <a:extLst>
                <a:ext uri="{FF2B5EF4-FFF2-40B4-BE49-F238E27FC236}">
                  <a16:creationId xmlns:a16="http://schemas.microsoft.com/office/drawing/2014/main" id="{CB41C52D-879D-93CB-61A6-AD3E4C6E7C9F}"/>
                </a:ext>
              </a:extLst>
            </p:cNvPr>
            <p:cNvSpPr txBox="1"/>
            <p:nvPr/>
          </p:nvSpPr>
          <p:spPr>
            <a:xfrm>
              <a:off x="4919240" y="2017994"/>
              <a:ext cx="2789499" cy="400110"/>
            </a:xfrm>
            <a:prstGeom prst="rect">
              <a:avLst/>
            </a:prstGeom>
            <a:noFill/>
          </p:spPr>
          <p:txBody>
            <a:bodyPr wrap="square" rtlCol="0">
              <a:spAutoFit/>
            </a:bodyPr>
            <a:lstStyle/>
            <a:p>
              <a:pPr algn="ctr"/>
              <a:r>
                <a:rPr lang="en-US" sz="2000" dirty="0">
                  <a:solidFill>
                    <a:srgbClr val="4E274A"/>
                  </a:solidFill>
                  <a:latin typeface="DengXian" panose="02010600030101010101" pitchFamily="2" charset="-122"/>
                  <a:ea typeface="DengXian" panose="02010600030101010101" pitchFamily="2" charset="-122"/>
                </a:rPr>
                <a:t> $210 (x1) | $1,050 (x5)</a:t>
              </a:r>
            </a:p>
          </p:txBody>
        </p:sp>
        <p:sp>
          <p:nvSpPr>
            <p:cNvPr id="29" name="TextBox 28">
              <a:extLst>
                <a:ext uri="{FF2B5EF4-FFF2-40B4-BE49-F238E27FC236}">
                  <a16:creationId xmlns:a16="http://schemas.microsoft.com/office/drawing/2014/main" id="{7185C90E-6019-FA2C-14AB-1A0CEC6CEEEB}"/>
                </a:ext>
              </a:extLst>
            </p:cNvPr>
            <p:cNvSpPr txBox="1"/>
            <p:nvPr/>
          </p:nvSpPr>
          <p:spPr>
            <a:xfrm>
              <a:off x="8233600" y="2017994"/>
              <a:ext cx="2921298" cy="400110"/>
            </a:xfrm>
            <a:prstGeom prst="rect">
              <a:avLst/>
            </a:prstGeom>
            <a:noFill/>
          </p:spPr>
          <p:txBody>
            <a:bodyPr wrap="square" rtlCol="0">
              <a:spAutoFit/>
            </a:bodyPr>
            <a:lstStyle/>
            <a:p>
              <a:pPr algn="ctr"/>
              <a:r>
                <a:rPr lang="en-US" sz="2000" dirty="0">
                  <a:solidFill>
                    <a:srgbClr val="4E274A"/>
                  </a:solidFill>
                  <a:latin typeface="DengXian" panose="02010600030101010101" pitchFamily="2" charset="-122"/>
                  <a:ea typeface="DengXian" panose="02010600030101010101" pitchFamily="2" charset="-122"/>
                </a:rPr>
                <a:t> $1,680 (x1) | $8,400 (x5)</a:t>
              </a:r>
            </a:p>
          </p:txBody>
        </p:sp>
      </p:grpSp>
      <p:grpSp>
        <p:nvGrpSpPr>
          <p:cNvPr id="43" name="Group 42">
            <a:extLst>
              <a:ext uri="{FF2B5EF4-FFF2-40B4-BE49-F238E27FC236}">
                <a16:creationId xmlns:a16="http://schemas.microsoft.com/office/drawing/2014/main" id="{2CC6E3B1-A893-95BD-58CF-1E906CBACBED}"/>
              </a:ext>
            </a:extLst>
          </p:cNvPr>
          <p:cNvGrpSpPr/>
          <p:nvPr/>
        </p:nvGrpSpPr>
        <p:grpSpPr>
          <a:xfrm>
            <a:off x="452621" y="5850656"/>
            <a:ext cx="11286758" cy="701273"/>
            <a:chOff x="452621" y="5850656"/>
            <a:chExt cx="11286758" cy="701273"/>
          </a:xfrm>
        </p:grpSpPr>
        <p:sp>
          <p:nvSpPr>
            <p:cNvPr id="22" name="Rounded Rectangle 21">
              <a:extLst>
                <a:ext uri="{FF2B5EF4-FFF2-40B4-BE49-F238E27FC236}">
                  <a16:creationId xmlns:a16="http://schemas.microsoft.com/office/drawing/2014/main" id="{32BCA881-330E-54C9-B378-5F4932F32A23}"/>
                </a:ext>
              </a:extLst>
            </p:cNvPr>
            <p:cNvSpPr/>
            <p:nvPr/>
          </p:nvSpPr>
          <p:spPr>
            <a:xfrm>
              <a:off x="452621" y="5850656"/>
              <a:ext cx="11286758" cy="701273"/>
            </a:xfrm>
            <a:prstGeom prst="roundRect">
              <a:avLst>
                <a:gd name="adj" fmla="val 50000"/>
              </a:avLst>
            </a:prstGeom>
            <a:solidFill>
              <a:srgbClr val="9145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23" name="TextBox 22">
              <a:extLst>
                <a:ext uri="{FF2B5EF4-FFF2-40B4-BE49-F238E27FC236}">
                  <a16:creationId xmlns:a16="http://schemas.microsoft.com/office/drawing/2014/main" id="{BFC97998-DFA3-1C12-38B0-F5B48323411B}"/>
                </a:ext>
              </a:extLst>
            </p:cNvPr>
            <p:cNvSpPr txBox="1"/>
            <p:nvPr/>
          </p:nvSpPr>
          <p:spPr>
            <a:xfrm>
              <a:off x="660967" y="5948287"/>
              <a:ext cx="4200399" cy="461665"/>
            </a:xfrm>
            <a:prstGeom prst="rect">
              <a:avLst/>
            </a:prstGeom>
            <a:noFill/>
          </p:spPr>
          <p:txBody>
            <a:bodyPr wrap="square">
              <a:spAutoFit/>
            </a:bodyPr>
            <a:lstStyle/>
            <a:p>
              <a:r>
                <a:rPr lang="en-US" sz="2400" b="1" i="0" u="none" strike="noStrike" dirty="0">
                  <a:solidFill>
                    <a:schemeClr val="bg1"/>
                  </a:solidFill>
                  <a:effectLst/>
                  <a:latin typeface="DengXian" panose="02010600030101010101" pitchFamily="2" charset="-122"/>
                  <a:ea typeface="DengXian" panose="02010600030101010101" pitchFamily="2" charset="-122"/>
                </a:rPr>
                <a:t>Total Annual Operating Cost</a:t>
              </a:r>
              <a:endParaRPr lang="en-US" sz="2400" dirty="0">
                <a:solidFill>
                  <a:schemeClr val="bg1"/>
                </a:solidFill>
                <a:latin typeface="DengXian" panose="02010600030101010101" pitchFamily="2" charset="-122"/>
                <a:ea typeface="DengXian" panose="02010600030101010101" pitchFamily="2" charset="-122"/>
              </a:endParaRPr>
            </a:p>
          </p:txBody>
        </p:sp>
        <p:sp>
          <p:nvSpPr>
            <p:cNvPr id="32" name="TextBox 31">
              <a:extLst>
                <a:ext uri="{FF2B5EF4-FFF2-40B4-BE49-F238E27FC236}">
                  <a16:creationId xmlns:a16="http://schemas.microsoft.com/office/drawing/2014/main" id="{0D04A578-7312-E07E-434E-38CD7D041649}"/>
                </a:ext>
              </a:extLst>
            </p:cNvPr>
            <p:cNvSpPr txBox="1"/>
            <p:nvPr/>
          </p:nvSpPr>
          <p:spPr>
            <a:xfrm>
              <a:off x="8233600" y="6006946"/>
              <a:ext cx="2921298" cy="400110"/>
            </a:xfrm>
            <a:prstGeom prst="rect">
              <a:avLst/>
            </a:prstGeom>
            <a:noFill/>
          </p:spPr>
          <p:txBody>
            <a:bodyPr wrap="square" rtlCol="0">
              <a:spAutoFit/>
            </a:bodyPr>
            <a:lstStyle/>
            <a:p>
              <a:pPr algn="ctr"/>
              <a:r>
                <a:rPr lang="en-US" sz="2000" dirty="0">
                  <a:solidFill>
                    <a:srgbClr val="FFFFFF"/>
                  </a:solidFill>
                  <a:latin typeface="DengXian" panose="02010600030101010101" pitchFamily="2" charset="-122"/>
                  <a:ea typeface="DengXian" panose="02010600030101010101" pitchFamily="2" charset="-122"/>
                </a:rPr>
                <a:t> $10,967</a:t>
              </a:r>
            </a:p>
          </p:txBody>
        </p:sp>
      </p:grpSp>
    </p:spTree>
    <p:extLst>
      <p:ext uri="{BB962C8B-B14F-4D97-AF65-F5344CB8AC3E}">
        <p14:creationId xmlns:p14="http://schemas.microsoft.com/office/powerpoint/2010/main" val="4102580558"/>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fade">
                                      <p:cBhvr>
                                        <p:cTn id="11" dur="2000"/>
                                        <p:tgtEl>
                                          <p:spTgt spid="4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36"/>
                                        </p:tgtEl>
                                        <p:attrNameLst>
                                          <p:attrName>style.visibility</p:attrName>
                                        </p:attrNameLst>
                                      </p:cBhvr>
                                      <p:to>
                                        <p:strVal val="visible"/>
                                      </p:to>
                                    </p:set>
                                    <p:animEffect transition="in" filter="fade">
                                      <p:cBhvr>
                                        <p:cTn id="16" dur="2000"/>
                                        <p:tgtEl>
                                          <p:spTgt spid="36"/>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7"/>
                                        </p:tgtEl>
                                        <p:attrNameLst>
                                          <p:attrName>style.visibility</p:attrName>
                                        </p:attrNameLst>
                                      </p:cBhvr>
                                      <p:to>
                                        <p:strVal val="visible"/>
                                      </p:to>
                                    </p:set>
                                    <p:animEffect transition="in" filter="fade">
                                      <p:cBhvr>
                                        <p:cTn id="21" dur="2000"/>
                                        <p:tgtEl>
                                          <p:spTgt spid="37"/>
                                        </p:tgtEl>
                                      </p:cBhvr>
                                    </p:animEffect>
                                  </p:childTnLst>
                                </p:cTn>
                              </p:par>
                              <p:par>
                                <p:cTn id="22" presetID="10" presetClass="entr" presetSubtype="0" fill="hold" nodeType="withEffect">
                                  <p:stCondLst>
                                    <p:cond delay="0"/>
                                  </p:stCondLst>
                                  <p:childTnLst>
                                    <p:set>
                                      <p:cBhvr>
                                        <p:cTn id="23" dur="1" fill="hold">
                                          <p:stCondLst>
                                            <p:cond delay="0"/>
                                          </p:stCondLst>
                                        </p:cTn>
                                        <p:tgtEl>
                                          <p:spTgt spid="38"/>
                                        </p:tgtEl>
                                        <p:attrNameLst>
                                          <p:attrName>style.visibility</p:attrName>
                                        </p:attrNameLst>
                                      </p:cBhvr>
                                      <p:to>
                                        <p:strVal val="visible"/>
                                      </p:to>
                                    </p:set>
                                    <p:animEffect transition="in" filter="fade">
                                      <p:cBhvr>
                                        <p:cTn id="24" dur="2000"/>
                                        <p:tgtEl>
                                          <p:spTgt spid="38"/>
                                        </p:tgtEl>
                                      </p:cBhvr>
                                    </p:animEffect>
                                  </p:childTnLst>
                                </p:cTn>
                              </p:par>
                              <p:par>
                                <p:cTn id="25" presetID="10" presetClass="entr" presetSubtype="0" fill="hold" nodeType="withEffect">
                                  <p:stCondLst>
                                    <p:cond delay="0"/>
                                  </p:stCondLst>
                                  <p:childTnLst>
                                    <p:set>
                                      <p:cBhvr>
                                        <p:cTn id="26" dur="1" fill="hold">
                                          <p:stCondLst>
                                            <p:cond delay="0"/>
                                          </p:stCondLst>
                                        </p:cTn>
                                        <p:tgtEl>
                                          <p:spTgt spid="40"/>
                                        </p:tgtEl>
                                        <p:attrNameLst>
                                          <p:attrName>style.visibility</p:attrName>
                                        </p:attrNameLst>
                                      </p:cBhvr>
                                      <p:to>
                                        <p:strVal val="visible"/>
                                      </p:to>
                                    </p:set>
                                    <p:animEffect transition="in" filter="fade">
                                      <p:cBhvr>
                                        <p:cTn id="27" dur="2000"/>
                                        <p:tgtEl>
                                          <p:spTgt spid="40"/>
                                        </p:tgtEl>
                                      </p:cBhvr>
                                    </p:animEffect>
                                  </p:childTnLst>
                                </p:cTn>
                              </p:par>
                              <p:par>
                                <p:cTn id="28" presetID="10" presetClass="entr" presetSubtype="0" fill="hold" nodeType="withEffect">
                                  <p:stCondLst>
                                    <p:cond delay="0"/>
                                  </p:stCondLst>
                                  <p:childTnLst>
                                    <p:set>
                                      <p:cBhvr>
                                        <p:cTn id="29" dur="1" fill="hold">
                                          <p:stCondLst>
                                            <p:cond delay="0"/>
                                          </p:stCondLst>
                                        </p:cTn>
                                        <p:tgtEl>
                                          <p:spTgt spid="42"/>
                                        </p:tgtEl>
                                        <p:attrNameLst>
                                          <p:attrName>style.visibility</p:attrName>
                                        </p:attrNameLst>
                                      </p:cBhvr>
                                      <p:to>
                                        <p:strVal val="visible"/>
                                      </p:to>
                                    </p:set>
                                    <p:animEffect transition="in" filter="fade">
                                      <p:cBhvr>
                                        <p:cTn id="30" dur="2000"/>
                                        <p:tgtEl>
                                          <p:spTgt spid="42"/>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43"/>
                                        </p:tgtEl>
                                        <p:attrNameLst>
                                          <p:attrName>style.visibility</p:attrName>
                                        </p:attrNameLst>
                                      </p:cBhvr>
                                      <p:to>
                                        <p:strVal val="visible"/>
                                      </p:to>
                                    </p:set>
                                    <p:animEffect transition="in" filter="fade">
                                      <p:cBhvr>
                                        <p:cTn id="35" dur="20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F6C3E1A-A987-1142-8AB9-DB75E68A603D}"/>
              </a:ext>
            </a:extLst>
          </p:cNvPr>
          <p:cNvSpPr/>
          <p:nvPr/>
        </p:nvSpPr>
        <p:spPr>
          <a:xfrm>
            <a:off x="0" y="0"/>
            <a:ext cx="4025900" cy="6858000"/>
          </a:xfrm>
          <a:prstGeom prst="rect">
            <a:avLst/>
          </a:prstGeom>
          <a:solidFill>
            <a:srgbClr val="57C8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EFAAC3BD-D6E1-2F48-9D79-BCCEB0831095}"/>
              </a:ext>
            </a:extLst>
          </p:cNvPr>
          <p:cNvSpPr txBox="1"/>
          <p:nvPr/>
        </p:nvSpPr>
        <p:spPr>
          <a:xfrm>
            <a:off x="0" y="250911"/>
            <a:ext cx="4025900" cy="1938992"/>
          </a:xfrm>
          <a:prstGeom prst="rect">
            <a:avLst/>
          </a:prstGeom>
          <a:noFill/>
        </p:spPr>
        <p:txBody>
          <a:bodyPr wrap="square" rtlCol="0">
            <a:spAutoFit/>
          </a:bodyPr>
          <a:lstStyle/>
          <a:p>
            <a:pPr algn="ctr">
              <a:lnSpc>
                <a:spcPts val="3600"/>
              </a:lnSpc>
            </a:pPr>
            <a:r>
              <a:rPr lang="en-US" sz="3600" b="1" dirty="0" err="1">
                <a:solidFill>
                  <a:schemeClr val="bg1"/>
                </a:solidFill>
                <a:latin typeface="Frontage Condensed Outline" pitchFamily="2" charset="77"/>
              </a:rPr>
              <a:t>tgnc</a:t>
            </a:r>
            <a:br>
              <a:rPr lang="en-US" sz="3600" b="1" dirty="0">
                <a:solidFill>
                  <a:schemeClr val="bg1"/>
                </a:solidFill>
                <a:latin typeface="Frontage Condensed Outline" pitchFamily="2" charset="77"/>
              </a:rPr>
            </a:br>
            <a:r>
              <a:rPr lang="en-US" sz="3600" b="1" dirty="0">
                <a:solidFill>
                  <a:schemeClr val="bg1"/>
                </a:solidFill>
                <a:latin typeface="Frontage Condensed Outline" pitchFamily="2" charset="77"/>
              </a:rPr>
              <a:t>undergraduate stem student retention</a:t>
            </a:r>
          </a:p>
        </p:txBody>
      </p:sp>
      <p:sp>
        <p:nvSpPr>
          <p:cNvPr id="24" name="Rounded Rectangle 23">
            <a:extLst>
              <a:ext uri="{FF2B5EF4-FFF2-40B4-BE49-F238E27FC236}">
                <a16:creationId xmlns:a16="http://schemas.microsoft.com/office/drawing/2014/main" id="{C671C6A6-E0D2-999B-43C3-F2D74FC92C33}"/>
              </a:ext>
            </a:extLst>
          </p:cNvPr>
          <p:cNvSpPr/>
          <p:nvPr/>
        </p:nvSpPr>
        <p:spPr>
          <a:xfrm>
            <a:off x="263768" y="2429594"/>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solidFill>
                <a:srgbClr val="EC9B8C"/>
              </a:solidFill>
              <a:latin typeface="Frontage Condensed Outline" pitchFamily="2" charset="77"/>
              <a:ea typeface="DengXian" panose="02010600030101010101" pitchFamily="2" charset="-122"/>
            </a:endParaRPr>
          </a:p>
        </p:txBody>
      </p:sp>
      <p:sp>
        <p:nvSpPr>
          <p:cNvPr id="25" name="TextBox 24">
            <a:extLst>
              <a:ext uri="{FF2B5EF4-FFF2-40B4-BE49-F238E27FC236}">
                <a16:creationId xmlns:a16="http://schemas.microsoft.com/office/drawing/2014/main" id="{533F1968-B699-6A13-9094-A224A6DAB3E4}"/>
              </a:ext>
            </a:extLst>
          </p:cNvPr>
          <p:cNvSpPr txBox="1"/>
          <p:nvPr/>
        </p:nvSpPr>
        <p:spPr>
          <a:xfrm>
            <a:off x="213995" y="2481317"/>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background</a:t>
            </a:r>
          </a:p>
        </p:txBody>
      </p:sp>
      <p:sp>
        <p:nvSpPr>
          <p:cNvPr id="26" name="Rounded Rectangle 25">
            <a:extLst>
              <a:ext uri="{FF2B5EF4-FFF2-40B4-BE49-F238E27FC236}">
                <a16:creationId xmlns:a16="http://schemas.microsoft.com/office/drawing/2014/main" id="{0569E55C-C8BD-F48B-C6D6-C6388780B18A}"/>
              </a:ext>
            </a:extLst>
          </p:cNvPr>
          <p:cNvSpPr/>
          <p:nvPr/>
        </p:nvSpPr>
        <p:spPr>
          <a:xfrm>
            <a:off x="263768" y="3300140"/>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27" name="TextBox 26">
            <a:extLst>
              <a:ext uri="{FF2B5EF4-FFF2-40B4-BE49-F238E27FC236}">
                <a16:creationId xmlns:a16="http://schemas.microsoft.com/office/drawing/2014/main" id="{F0DE0D0E-2AE3-8E23-E74C-B511410A724A}"/>
              </a:ext>
            </a:extLst>
          </p:cNvPr>
          <p:cNvSpPr txBox="1"/>
          <p:nvPr/>
        </p:nvSpPr>
        <p:spPr>
          <a:xfrm>
            <a:off x="213995" y="3351863"/>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theory</a:t>
            </a:r>
          </a:p>
        </p:txBody>
      </p:sp>
      <p:sp>
        <p:nvSpPr>
          <p:cNvPr id="28" name="Rounded Rectangle 27">
            <a:extLst>
              <a:ext uri="{FF2B5EF4-FFF2-40B4-BE49-F238E27FC236}">
                <a16:creationId xmlns:a16="http://schemas.microsoft.com/office/drawing/2014/main" id="{12365CCB-263C-C2F0-AF7C-0417DEA1CBCC}"/>
              </a:ext>
            </a:extLst>
          </p:cNvPr>
          <p:cNvSpPr/>
          <p:nvPr/>
        </p:nvSpPr>
        <p:spPr>
          <a:xfrm>
            <a:off x="263768" y="4170686"/>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29" name="TextBox 28">
            <a:extLst>
              <a:ext uri="{FF2B5EF4-FFF2-40B4-BE49-F238E27FC236}">
                <a16:creationId xmlns:a16="http://schemas.microsoft.com/office/drawing/2014/main" id="{2130F62D-2FB1-8836-4372-29CFC156B416}"/>
              </a:ext>
            </a:extLst>
          </p:cNvPr>
          <p:cNvSpPr txBox="1"/>
          <p:nvPr/>
        </p:nvSpPr>
        <p:spPr>
          <a:xfrm>
            <a:off x="213995" y="4222409"/>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proposal</a:t>
            </a:r>
          </a:p>
        </p:txBody>
      </p:sp>
      <p:sp>
        <p:nvSpPr>
          <p:cNvPr id="30" name="Rounded Rectangle 29">
            <a:extLst>
              <a:ext uri="{FF2B5EF4-FFF2-40B4-BE49-F238E27FC236}">
                <a16:creationId xmlns:a16="http://schemas.microsoft.com/office/drawing/2014/main" id="{5BBA6709-3D35-BBFF-D0D2-33593A4C4C8D}"/>
              </a:ext>
            </a:extLst>
          </p:cNvPr>
          <p:cNvSpPr/>
          <p:nvPr/>
        </p:nvSpPr>
        <p:spPr>
          <a:xfrm>
            <a:off x="263768" y="5041232"/>
            <a:ext cx="3498363" cy="647700"/>
          </a:xfrm>
          <a:prstGeom prst="roundRect">
            <a:avLst>
              <a:gd name="adj" fmla="val 50000"/>
            </a:avLst>
          </a:prstGeom>
          <a:solidFill>
            <a:srgbClr val="9145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31" name="TextBox 30">
            <a:extLst>
              <a:ext uri="{FF2B5EF4-FFF2-40B4-BE49-F238E27FC236}">
                <a16:creationId xmlns:a16="http://schemas.microsoft.com/office/drawing/2014/main" id="{A30F05DB-6243-6B5D-F522-5EB4221B180E}"/>
              </a:ext>
            </a:extLst>
          </p:cNvPr>
          <p:cNvSpPr txBox="1"/>
          <p:nvPr/>
        </p:nvSpPr>
        <p:spPr>
          <a:xfrm>
            <a:off x="213995" y="5092955"/>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considerations</a:t>
            </a:r>
          </a:p>
        </p:txBody>
      </p:sp>
      <p:sp>
        <p:nvSpPr>
          <p:cNvPr id="32" name="Rounded Rectangle 31">
            <a:extLst>
              <a:ext uri="{FF2B5EF4-FFF2-40B4-BE49-F238E27FC236}">
                <a16:creationId xmlns:a16="http://schemas.microsoft.com/office/drawing/2014/main" id="{B3C50615-C820-64B8-6581-1B69B5465532}"/>
              </a:ext>
            </a:extLst>
          </p:cNvPr>
          <p:cNvSpPr/>
          <p:nvPr/>
        </p:nvSpPr>
        <p:spPr>
          <a:xfrm>
            <a:off x="263768" y="5911779"/>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33" name="TextBox 32">
            <a:extLst>
              <a:ext uri="{FF2B5EF4-FFF2-40B4-BE49-F238E27FC236}">
                <a16:creationId xmlns:a16="http://schemas.microsoft.com/office/drawing/2014/main" id="{7CA8D004-DD00-F9E4-7C28-CA6535CB1F3A}"/>
              </a:ext>
            </a:extLst>
          </p:cNvPr>
          <p:cNvSpPr txBox="1"/>
          <p:nvPr/>
        </p:nvSpPr>
        <p:spPr>
          <a:xfrm>
            <a:off x="213995" y="5963502"/>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looking forward</a:t>
            </a:r>
          </a:p>
        </p:txBody>
      </p:sp>
      <p:sp>
        <p:nvSpPr>
          <p:cNvPr id="39" name="TextBox 38">
            <a:extLst>
              <a:ext uri="{FF2B5EF4-FFF2-40B4-BE49-F238E27FC236}">
                <a16:creationId xmlns:a16="http://schemas.microsoft.com/office/drawing/2014/main" id="{EDA1D5D8-EAA6-2454-5FD7-33AEBA84BD28}"/>
              </a:ext>
            </a:extLst>
          </p:cNvPr>
          <p:cNvSpPr txBox="1"/>
          <p:nvPr/>
        </p:nvSpPr>
        <p:spPr>
          <a:xfrm>
            <a:off x="4025901" y="254786"/>
            <a:ext cx="8166100" cy="923330"/>
          </a:xfrm>
          <a:prstGeom prst="rect">
            <a:avLst/>
          </a:prstGeom>
          <a:noFill/>
          <a:ln>
            <a:noFill/>
          </a:ln>
        </p:spPr>
        <p:txBody>
          <a:bodyPr wrap="square" rtlCol="0">
            <a:spAutoFit/>
          </a:bodyPr>
          <a:lstStyle/>
          <a:p>
            <a:pPr algn="ctr"/>
            <a:r>
              <a:rPr lang="en-US" sz="5400" b="1" dirty="0">
                <a:solidFill>
                  <a:srgbClr val="914576"/>
                </a:solidFill>
                <a:latin typeface="Frontage Condensed Outline" pitchFamily="2" charset="77"/>
              </a:rPr>
              <a:t>Budget + funding</a:t>
            </a:r>
          </a:p>
        </p:txBody>
      </p:sp>
      <p:cxnSp>
        <p:nvCxnSpPr>
          <p:cNvPr id="40" name="Straight Connector 39">
            <a:extLst>
              <a:ext uri="{FF2B5EF4-FFF2-40B4-BE49-F238E27FC236}">
                <a16:creationId xmlns:a16="http://schemas.microsoft.com/office/drawing/2014/main" id="{3B198CB7-3F19-FCEE-B6D0-0CB24FCFEAB6}"/>
              </a:ext>
            </a:extLst>
          </p:cNvPr>
          <p:cNvCxnSpPr>
            <a:cxnSpLocks/>
          </p:cNvCxnSpPr>
          <p:nvPr/>
        </p:nvCxnSpPr>
        <p:spPr>
          <a:xfrm>
            <a:off x="4542854" y="1259566"/>
            <a:ext cx="7132320" cy="0"/>
          </a:xfrm>
          <a:prstGeom prst="line">
            <a:avLst/>
          </a:prstGeom>
          <a:ln w="19050">
            <a:solidFill>
              <a:srgbClr val="914576"/>
            </a:solidFill>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3ECA4DF5-BDF6-9070-6514-35AAFB171870}"/>
              </a:ext>
            </a:extLst>
          </p:cNvPr>
          <p:cNvSpPr txBox="1"/>
          <p:nvPr/>
        </p:nvSpPr>
        <p:spPr>
          <a:xfrm>
            <a:off x="4542853" y="1495270"/>
            <a:ext cx="7132320" cy="461665"/>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r>
              <a:rPr lang="en-US" dirty="0"/>
              <a:t>Internal funding from colleges/programs</a:t>
            </a:r>
          </a:p>
        </p:txBody>
      </p:sp>
      <p:sp>
        <p:nvSpPr>
          <p:cNvPr id="45" name="TextBox 44">
            <a:extLst>
              <a:ext uri="{FF2B5EF4-FFF2-40B4-BE49-F238E27FC236}">
                <a16:creationId xmlns:a16="http://schemas.microsoft.com/office/drawing/2014/main" id="{90AE5D60-7728-2B70-8B07-7720D47477AE}"/>
              </a:ext>
            </a:extLst>
          </p:cNvPr>
          <p:cNvSpPr txBox="1"/>
          <p:nvPr/>
        </p:nvSpPr>
        <p:spPr>
          <a:xfrm>
            <a:off x="4542791" y="2055015"/>
            <a:ext cx="7132320" cy="461665"/>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r>
              <a:rPr lang="en-US" dirty="0"/>
              <a:t>Internal grant funding opportunities</a:t>
            </a:r>
          </a:p>
        </p:txBody>
      </p:sp>
      <p:sp>
        <p:nvSpPr>
          <p:cNvPr id="46" name="TextBox 45">
            <a:extLst>
              <a:ext uri="{FF2B5EF4-FFF2-40B4-BE49-F238E27FC236}">
                <a16:creationId xmlns:a16="http://schemas.microsoft.com/office/drawing/2014/main" id="{8C72F8C2-3957-FDFD-76E6-D594655892D6}"/>
              </a:ext>
            </a:extLst>
          </p:cNvPr>
          <p:cNvSpPr txBox="1"/>
          <p:nvPr/>
        </p:nvSpPr>
        <p:spPr>
          <a:xfrm>
            <a:off x="4542791" y="2598003"/>
            <a:ext cx="7132320" cy="461665"/>
          </a:xfrm>
          <a:prstGeom prst="rect">
            <a:avLst/>
          </a:prstGeom>
          <a:noFill/>
          <a:ln>
            <a:noFill/>
          </a:ln>
        </p:spPr>
        <p:txBody>
          <a:bodyPr wrap="square" rtlCol="0">
            <a:spAutoFit/>
          </a:bodyPr>
          <a:lstStyle/>
          <a:p>
            <a:pPr marL="342900" indent="-342900">
              <a:buClr>
                <a:srgbClr val="914576"/>
              </a:buClr>
              <a:buSzPct val="100000"/>
              <a:buFont typeface="Menlo Regular" panose="020B0609030804020204" pitchFamily="49" charset="0"/>
              <a:buChar char="❉"/>
            </a:pPr>
            <a:r>
              <a:rPr lang="en-US" sz="2400" dirty="0">
                <a:solidFill>
                  <a:srgbClr val="4E274A"/>
                </a:solidFill>
                <a:latin typeface="DengXian" panose="02010600030101010101" pitchFamily="2" charset="-122"/>
                <a:ea typeface="DengXian" panose="02010600030101010101" pitchFamily="2" charset="-122"/>
              </a:rPr>
              <a:t>External funding from community partners</a:t>
            </a:r>
          </a:p>
        </p:txBody>
      </p:sp>
    </p:spTree>
    <p:extLst>
      <p:ext uri="{BB962C8B-B14F-4D97-AF65-F5344CB8AC3E}">
        <p14:creationId xmlns:p14="http://schemas.microsoft.com/office/powerpoint/2010/main" val="1477023630"/>
      </p:ext>
    </p:extLst>
  </p:cSld>
  <p:clrMapOvr>
    <a:masterClrMapping/>
  </p:clrMapOvr>
  <mc:AlternateContent xmlns:mc="http://schemas.openxmlformats.org/markup-compatibility/2006" xmlns:p14="http://schemas.microsoft.com/office/powerpoint/2010/main">
    <mc:Choice Requires="p14">
      <p:transition spd="slow" p14:dur="2000">
        <p:push dir="r"/>
      </p:transition>
    </mc:Choice>
    <mc:Fallback xmlns="">
      <p:transition spd="slow">
        <p:push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1000"/>
                                        <p:tgtEl>
                                          <p:spTgt spid="41"/>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45"/>
                                        </p:tgtEl>
                                        <p:attrNameLst>
                                          <p:attrName>style.visibility</p:attrName>
                                        </p:attrNameLst>
                                      </p:cBhvr>
                                      <p:to>
                                        <p:strVal val="visible"/>
                                      </p:to>
                                    </p:set>
                                    <p:animEffect transition="in" filter="fade">
                                      <p:cBhvr>
                                        <p:cTn id="11" dur="1000"/>
                                        <p:tgtEl>
                                          <p:spTgt spid="45"/>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46"/>
                                        </p:tgtEl>
                                        <p:attrNameLst>
                                          <p:attrName>style.visibility</p:attrName>
                                        </p:attrNameLst>
                                      </p:cBhvr>
                                      <p:to>
                                        <p:strVal val="visible"/>
                                      </p:to>
                                    </p:set>
                                    <p:animEffect transition="in" filter="fade">
                                      <p:cBhvr>
                                        <p:cTn id="15"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5" grpId="0" animBg="1"/>
      <p:bldP spid="4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F6C3E1A-A987-1142-8AB9-DB75E68A603D}"/>
              </a:ext>
            </a:extLst>
          </p:cNvPr>
          <p:cNvSpPr/>
          <p:nvPr/>
        </p:nvSpPr>
        <p:spPr>
          <a:xfrm>
            <a:off x="0" y="0"/>
            <a:ext cx="4025900" cy="6858000"/>
          </a:xfrm>
          <a:prstGeom prst="rect">
            <a:avLst/>
          </a:prstGeom>
          <a:solidFill>
            <a:srgbClr val="57C8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EFAAC3BD-D6E1-2F48-9D79-BCCEB0831095}"/>
              </a:ext>
            </a:extLst>
          </p:cNvPr>
          <p:cNvSpPr txBox="1"/>
          <p:nvPr/>
        </p:nvSpPr>
        <p:spPr>
          <a:xfrm>
            <a:off x="0" y="250911"/>
            <a:ext cx="4025900" cy="1938992"/>
          </a:xfrm>
          <a:prstGeom prst="rect">
            <a:avLst/>
          </a:prstGeom>
          <a:noFill/>
        </p:spPr>
        <p:txBody>
          <a:bodyPr wrap="square" rtlCol="0">
            <a:spAutoFit/>
          </a:bodyPr>
          <a:lstStyle/>
          <a:p>
            <a:pPr algn="ctr">
              <a:lnSpc>
                <a:spcPts val="3600"/>
              </a:lnSpc>
            </a:pPr>
            <a:r>
              <a:rPr lang="en-US" sz="3600" b="1" dirty="0" err="1">
                <a:solidFill>
                  <a:schemeClr val="bg1"/>
                </a:solidFill>
                <a:latin typeface="Frontage Condensed Outline" pitchFamily="2" charset="77"/>
              </a:rPr>
              <a:t>tgnc</a:t>
            </a:r>
            <a:br>
              <a:rPr lang="en-US" sz="3600" b="1" dirty="0">
                <a:solidFill>
                  <a:schemeClr val="bg1"/>
                </a:solidFill>
                <a:latin typeface="Frontage Condensed Outline" pitchFamily="2" charset="77"/>
              </a:rPr>
            </a:br>
            <a:r>
              <a:rPr lang="en-US" sz="3600" b="1" dirty="0">
                <a:solidFill>
                  <a:schemeClr val="bg1"/>
                </a:solidFill>
                <a:latin typeface="Frontage Condensed Outline" pitchFamily="2" charset="77"/>
              </a:rPr>
              <a:t>undergraduate stem student retention</a:t>
            </a:r>
          </a:p>
        </p:txBody>
      </p:sp>
      <p:sp>
        <p:nvSpPr>
          <p:cNvPr id="24" name="Rounded Rectangle 23">
            <a:extLst>
              <a:ext uri="{FF2B5EF4-FFF2-40B4-BE49-F238E27FC236}">
                <a16:creationId xmlns:a16="http://schemas.microsoft.com/office/drawing/2014/main" id="{C671C6A6-E0D2-999B-43C3-F2D74FC92C33}"/>
              </a:ext>
            </a:extLst>
          </p:cNvPr>
          <p:cNvSpPr/>
          <p:nvPr/>
        </p:nvSpPr>
        <p:spPr>
          <a:xfrm>
            <a:off x="263768" y="2429594"/>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solidFill>
                <a:srgbClr val="EC9B8C"/>
              </a:solidFill>
              <a:latin typeface="Frontage Condensed Outline" pitchFamily="2" charset="77"/>
              <a:ea typeface="DengXian" panose="02010600030101010101" pitchFamily="2" charset="-122"/>
            </a:endParaRPr>
          </a:p>
        </p:txBody>
      </p:sp>
      <p:sp>
        <p:nvSpPr>
          <p:cNvPr id="25" name="TextBox 24">
            <a:extLst>
              <a:ext uri="{FF2B5EF4-FFF2-40B4-BE49-F238E27FC236}">
                <a16:creationId xmlns:a16="http://schemas.microsoft.com/office/drawing/2014/main" id="{533F1968-B699-6A13-9094-A224A6DAB3E4}"/>
              </a:ext>
            </a:extLst>
          </p:cNvPr>
          <p:cNvSpPr txBox="1"/>
          <p:nvPr/>
        </p:nvSpPr>
        <p:spPr>
          <a:xfrm>
            <a:off x="213995" y="2481317"/>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background</a:t>
            </a:r>
          </a:p>
        </p:txBody>
      </p:sp>
      <p:sp>
        <p:nvSpPr>
          <p:cNvPr id="26" name="Rounded Rectangle 25">
            <a:extLst>
              <a:ext uri="{FF2B5EF4-FFF2-40B4-BE49-F238E27FC236}">
                <a16:creationId xmlns:a16="http://schemas.microsoft.com/office/drawing/2014/main" id="{0569E55C-C8BD-F48B-C6D6-C6388780B18A}"/>
              </a:ext>
            </a:extLst>
          </p:cNvPr>
          <p:cNvSpPr/>
          <p:nvPr/>
        </p:nvSpPr>
        <p:spPr>
          <a:xfrm>
            <a:off x="263768" y="3300140"/>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27" name="TextBox 26">
            <a:extLst>
              <a:ext uri="{FF2B5EF4-FFF2-40B4-BE49-F238E27FC236}">
                <a16:creationId xmlns:a16="http://schemas.microsoft.com/office/drawing/2014/main" id="{F0DE0D0E-2AE3-8E23-E74C-B511410A724A}"/>
              </a:ext>
            </a:extLst>
          </p:cNvPr>
          <p:cNvSpPr txBox="1"/>
          <p:nvPr/>
        </p:nvSpPr>
        <p:spPr>
          <a:xfrm>
            <a:off x="213995" y="3351863"/>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theory</a:t>
            </a:r>
          </a:p>
        </p:txBody>
      </p:sp>
      <p:sp>
        <p:nvSpPr>
          <p:cNvPr id="28" name="Rounded Rectangle 27">
            <a:extLst>
              <a:ext uri="{FF2B5EF4-FFF2-40B4-BE49-F238E27FC236}">
                <a16:creationId xmlns:a16="http://schemas.microsoft.com/office/drawing/2014/main" id="{12365CCB-263C-C2F0-AF7C-0417DEA1CBCC}"/>
              </a:ext>
            </a:extLst>
          </p:cNvPr>
          <p:cNvSpPr/>
          <p:nvPr/>
        </p:nvSpPr>
        <p:spPr>
          <a:xfrm>
            <a:off x="263768" y="4170686"/>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29" name="TextBox 28">
            <a:extLst>
              <a:ext uri="{FF2B5EF4-FFF2-40B4-BE49-F238E27FC236}">
                <a16:creationId xmlns:a16="http://schemas.microsoft.com/office/drawing/2014/main" id="{2130F62D-2FB1-8836-4372-29CFC156B416}"/>
              </a:ext>
            </a:extLst>
          </p:cNvPr>
          <p:cNvSpPr txBox="1"/>
          <p:nvPr/>
        </p:nvSpPr>
        <p:spPr>
          <a:xfrm>
            <a:off x="213995" y="4222409"/>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proposal</a:t>
            </a:r>
          </a:p>
        </p:txBody>
      </p:sp>
      <p:sp>
        <p:nvSpPr>
          <p:cNvPr id="30" name="Rounded Rectangle 29">
            <a:extLst>
              <a:ext uri="{FF2B5EF4-FFF2-40B4-BE49-F238E27FC236}">
                <a16:creationId xmlns:a16="http://schemas.microsoft.com/office/drawing/2014/main" id="{5BBA6709-3D35-BBFF-D0D2-33593A4C4C8D}"/>
              </a:ext>
            </a:extLst>
          </p:cNvPr>
          <p:cNvSpPr/>
          <p:nvPr/>
        </p:nvSpPr>
        <p:spPr>
          <a:xfrm>
            <a:off x="263768" y="5041232"/>
            <a:ext cx="3498363" cy="647700"/>
          </a:xfrm>
          <a:prstGeom prst="roundRect">
            <a:avLst>
              <a:gd name="adj" fmla="val 50000"/>
            </a:avLst>
          </a:prstGeom>
          <a:solidFill>
            <a:srgbClr val="9145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31" name="TextBox 30">
            <a:extLst>
              <a:ext uri="{FF2B5EF4-FFF2-40B4-BE49-F238E27FC236}">
                <a16:creationId xmlns:a16="http://schemas.microsoft.com/office/drawing/2014/main" id="{A30F05DB-6243-6B5D-F522-5EB4221B180E}"/>
              </a:ext>
            </a:extLst>
          </p:cNvPr>
          <p:cNvSpPr txBox="1"/>
          <p:nvPr/>
        </p:nvSpPr>
        <p:spPr>
          <a:xfrm>
            <a:off x="213995" y="5092955"/>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considerations</a:t>
            </a:r>
          </a:p>
        </p:txBody>
      </p:sp>
      <p:sp>
        <p:nvSpPr>
          <p:cNvPr id="32" name="Rounded Rectangle 31">
            <a:extLst>
              <a:ext uri="{FF2B5EF4-FFF2-40B4-BE49-F238E27FC236}">
                <a16:creationId xmlns:a16="http://schemas.microsoft.com/office/drawing/2014/main" id="{B3C50615-C820-64B8-6581-1B69B5465532}"/>
              </a:ext>
            </a:extLst>
          </p:cNvPr>
          <p:cNvSpPr/>
          <p:nvPr/>
        </p:nvSpPr>
        <p:spPr>
          <a:xfrm>
            <a:off x="263768" y="5911779"/>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33" name="TextBox 32">
            <a:extLst>
              <a:ext uri="{FF2B5EF4-FFF2-40B4-BE49-F238E27FC236}">
                <a16:creationId xmlns:a16="http://schemas.microsoft.com/office/drawing/2014/main" id="{7CA8D004-DD00-F9E4-7C28-CA6535CB1F3A}"/>
              </a:ext>
            </a:extLst>
          </p:cNvPr>
          <p:cNvSpPr txBox="1"/>
          <p:nvPr/>
        </p:nvSpPr>
        <p:spPr>
          <a:xfrm>
            <a:off x="213995" y="5963502"/>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looking forward</a:t>
            </a:r>
          </a:p>
        </p:txBody>
      </p:sp>
      <p:sp>
        <p:nvSpPr>
          <p:cNvPr id="39" name="TextBox 38">
            <a:extLst>
              <a:ext uri="{FF2B5EF4-FFF2-40B4-BE49-F238E27FC236}">
                <a16:creationId xmlns:a16="http://schemas.microsoft.com/office/drawing/2014/main" id="{EDA1D5D8-EAA6-2454-5FD7-33AEBA84BD28}"/>
              </a:ext>
            </a:extLst>
          </p:cNvPr>
          <p:cNvSpPr txBox="1"/>
          <p:nvPr/>
        </p:nvSpPr>
        <p:spPr>
          <a:xfrm>
            <a:off x="4025901" y="254786"/>
            <a:ext cx="8166100" cy="923330"/>
          </a:xfrm>
          <a:prstGeom prst="rect">
            <a:avLst/>
          </a:prstGeom>
          <a:noFill/>
          <a:ln>
            <a:noFill/>
          </a:ln>
        </p:spPr>
        <p:txBody>
          <a:bodyPr wrap="square" rtlCol="0">
            <a:spAutoFit/>
          </a:bodyPr>
          <a:lstStyle/>
          <a:p>
            <a:pPr algn="ctr"/>
            <a:r>
              <a:rPr lang="en-US" sz="5400" b="1" dirty="0">
                <a:solidFill>
                  <a:srgbClr val="914576"/>
                </a:solidFill>
                <a:latin typeface="Frontage Condensed Outline" pitchFamily="2" charset="77"/>
              </a:rPr>
              <a:t>Legal issues</a:t>
            </a:r>
          </a:p>
        </p:txBody>
      </p:sp>
      <p:cxnSp>
        <p:nvCxnSpPr>
          <p:cNvPr id="40" name="Straight Connector 39">
            <a:extLst>
              <a:ext uri="{FF2B5EF4-FFF2-40B4-BE49-F238E27FC236}">
                <a16:creationId xmlns:a16="http://schemas.microsoft.com/office/drawing/2014/main" id="{3B198CB7-3F19-FCEE-B6D0-0CB24FCFEAB6}"/>
              </a:ext>
            </a:extLst>
          </p:cNvPr>
          <p:cNvCxnSpPr>
            <a:cxnSpLocks/>
          </p:cNvCxnSpPr>
          <p:nvPr/>
        </p:nvCxnSpPr>
        <p:spPr>
          <a:xfrm>
            <a:off x="4542854" y="1259566"/>
            <a:ext cx="7132320" cy="0"/>
          </a:xfrm>
          <a:prstGeom prst="line">
            <a:avLst/>
          </a:prstGeom>
          <a:ln w="19050">
            <a:solidFill>
              <a:srgbClr val="914576"/>
            </a:solidFill>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3ECA4DF5-BDF6-9070-6514-35AAFB171870}"/>
              </a:ext>
            </a:extLst>
          </p:cNvPr>
          <p:cNvSpPr txBox="1"/>
          <p:nvPr/>
        </p:nvSpPr>
        <p:spPr>
          <a:xfrm>
            <a:off x="4542853" y="1495270"/>
            <a:ext cx="7132320" cy="1569660"/>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r>
              <a:rPr lang="en-US" dirty="0"/>
              <a:t>A </a:t>
            </a:r>
            <a:r>
              <a:rPr lang="en-US" i="1" dirty="0"/>
              <a:t>Responsible Employee</a:t>
            </a:r>
            <a:r>
              <a:rPr lang="en-US" dirty="0"/>
              <a:t> at Northeastern University is any University employee, including faculty, staff and student employees within Residence Life. </a:t>
            </a:r>
          </a:p>
        </p:txBody>
      </p:sp>
      <p:sp>
        <p:nvSpPr>
          <p:cNvPr id="45" name="TextBox 44">
            <a:extLst>
              <a:ext uri="{FF2B5EF4-FFF2-40B4-BE49-F238E27FC236}">
                <a16:creationId xmlns:a16="http://schemas.microsoft.com/office/drawing/2014/main" id="{90AE5D60-7728-2B70-8B07-7720D47477AE}"/>
              </a:ext>
            </a:extLst>
          </p:cNvPr>
          <p:cNvSpPr txBox="1"/>
          <p:nvPr/>
        </p:nvSpPr>
        <p:spPr>
          <a:xfrm>
            <a:off x="4542791" y="3148876"/>
            <a:ext cx="7132320" cy="1569660"/>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r>
              <a:rPr lang="en-US" dirty="0"/>
              <a:t>Responsible Employees are required to report allegations of sex and gender-based discrimination, including sexual misconduct, to the Title IX Coordinator.</a:t>
            </a:r>
          </a:p>
        </p:txBody>
      </p:sp>
      <p:sp>
        <p:nvSpPr>
          <p:cNvPr id="3" name="TextBox 2">
            <a:extLst>
              <a:ext uri="{FF2B5EF4-FFF2-40B4-BE49-F238E27FC236}">
                <a16:creationId xmlns:a16="http://schemas.microsoft.com/office/drawing/2014/main" id="{81A3600D-8958-D8EE-0AAE-80233037B63C}"/>
              </a:ext>
            </a:extLst>
          </p:cNvPr>
          <p:cNvSpPr txBox="1"/>
          <p:nvPr/>
        </p:nvSpPr>
        <p:spPr>
          <a:xfrm>
            <a:off x="4542791" y="4802482"/>
            <a:ext cx="7132320" cy="830997"/>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pPr fontAlgn="base"/>
            <a:r>
              <a:rPr lang="en-US" dirty="0"/>
              <a:t>OPEN – Office of Prevention and Education at Northeastern​</a:t>
            </a:r>
          </a:p>
        </p:txBody>
      </p:sp>
    </p:spTree>
    <p:extLst>
      <p:ext uri="{BB962C8B-B14F-4D97-AF65-F5344CB8AC3E}">
        <p14:creationId xmlns:p14="http://schemas.microsoft.com/office/powerpoint/2010/main" val="286698197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nodeType="afterEffect">
                                  <p:stCondLst>
                                    <p:cond delay="0"/>
                                  </p:stCondLst>
                                  <p:childTnLst>
                                    <p:set>
                                      <p:cBhvr>
                                        <p:cTn id="6" dur="1" fill="hold">
                                          <p:stCondLst>
                                            <p:cond delay="0"/>
                                          </p:stCondLst>
                                        </p:cTn>
                                        <p:tgtEl>
                                          <p:spTgt spid="40"/>
                                        </p:tgtEl>
                                        <p:attrNameLst>
                                          <p:attrName>style.visibility</p:attrName>
                                        </p:attrNameLst>
                                      </p:cBhvr>
                                      <p:to>
                                        <p:strVal val="visible"/>
                                      </p:to>
                                    </p:set>
                                    <p:anim calcmode="lin" valueType="num">
                                      <p:cBhvr>
                                        <p:cTn id="7" dur="2000" fill="hold"/>
                                        <p:tgtEl>
                                          <p:spTgt spid="40"/>
                                        </p:tgtEl>
                                        <p:attrNameLst>
                                          <p:attrName>ppt_x</p:attrName>
                                        </p:attrNameLst>
                                      </p:cBhvr>
                                      <p:tavLst>
                                        <p:tav tm="0">
                                          <p:val>
                                            <p:strVal val="#ppt_x-#ppt_w/2"/>
                                          </p:val>
                                        </p:tav>
                                        <p:tav tm="100000">
                                          <p:val>
                                            <p:strVal val="#ppt_x"/>
                                          </p:val>
                                        </p:tav>
                                      </p:tavLst>
                                    </p:anim>
                                    <p:anim calcmode="lin" valueType="num">
                                      <p:cBhvr>
                                        <p:cTn id="8" dur="2000" fill="hold"/>
                                        <p:tgtEl>
                                          <p:spTgt spid="40"/>
                                        </p:tgtEl>
                                        <p:attrNameLst>
                                          <p:attrName>ppt_y</p:attrName>
                                        </p:attrNameLst>
                                      </p:cBhvr>
                                      <p:tavLst>
                                        <p:tav tm="0">
                                          <p:val>
                                            <p:strVal val="#ppt_y"/>
                                          </p:val>
                                        </p:tav>
                                        <p:tav tm="100000">
                                          <p:val>
                                            <p:strVal val="#ppt_y"/>
                                          </p:val>
                                        </p:tav>
                                      </p:tavLst>
                                    </p:anim>
                                    <p:anim calcmode="lin" valueType="num">
                                      <p:cBhvr>
                                        <p:cTn id="9" dur="2000" fill="hold"/>
                                        <p:tgtEl>
                                          <p:spTgt spid="40"/>
                                        </p:tgtEl>
                                        <p:attrNameLst>
                                          <p:attrName>ppt_w</p:attrName>
                                        </p:attrNameLst>
                                      </p:cBhvr>
                                      <p:tavLst>
                                        <p:tav tm="0">
                                          <p:val>
                                            <p:fltVal val="0"/>
                                          </p:val>
                                        </p:tav>
                                        <p:tav tm="100000">
                                          <p:val>
                                            <p:strVal val="#ppt_w"/>
                                          </p:val>
                                        </p:tav>
                                      </p:tavLst>
                                    </p:anim>
                                    <p:anim calcmode="lin" valueType="num">
                                      <p:cBhvr>
                                        <p:cTn id="10" dur="2000" fill="hold"/>
                                        <p:tgtEl>
                                          <p:spTgt spid="40"/>
                                        </p:tgtEl>
                                        <p:attrNameLst>
                                          <p:attrName>ppt_h</p:attrName>
                                        </p:attrNameLst>
                                      </p:cBhvr>
                                      <p:tavLst>
                                        <p:tav tm="0">
                                          <p:val>
                                            <p:strVal val="#ppt_h"/>
                                          </p:val>
                                        </p:tav>
                                        <p:tav tm="100000">
                                          <p:val>
                                            <p:strVal val="#ppt_h"/>
                                          </p:val>
                                        </p:tav>
                                      </p:tavLst>
                                    </p:anim>
                                  </p:childTnLst>
                                </p:cTn>
                              </p:par>
                              <p:par>
                                <p:cTn id="11" presetID="10" presetClass="entr" presetSubtype="0" fill="hold" grpId="0" nodeType="withEffect">
                                  <p:stCondLst>
                                    <p:cond delay="0"/>
                                  </p:stCondLst>
                                  <p:childTnLst>
                                    <p:set>
                                      <p:cBhvr>
                                        <p:cTn id="12" dur="1" fill="hold">
                                          <p:stCondLst>
                                            <p:cond delay="0"/>
                                          </p:stCondLst>
                                        </p:cTn>
                                        <p:tgtEl>
                                          <p:spTgt spid="39"/>
                                        </p:tgtEl>
                                        <p:attrNameLst>
                                          <p:attrName>style.visibility</p:attrName>
                                        </p:attrNameLst>
                                      </p:cBhvr>
                                      <p:to>
                                        <p:strVal val="visible"/>
                                      </p:to>
                                    </p:set>
                                    <p:animEffect transition="in" filter="fade">
                                      <p:cBhvr>
                                        <p:cTn id="13" dur="2000"/>
                                        <p:tgtEl>
                                          <p:spTgt spid="39"/>
                                        </p:tgtEl>
                                      </p:cBhvr>
                                    </p:animEffect>
                                  </p:childTnLst>
                                </p:cTn>
                              </p:par>
                            </p:childTnLst>
                          </p:cTn>
                        </p:par>
                        <p:par>
                          <p:cTn id="14" fill="hold">
                            <p:stCondLst>
                              <p:cond delay="2000"/>
                            </p:stCondLst>
                            <p:childTnLst>
                              <p:par>
                                <p:cTn id="15" presetID="10" presetClass="entr" presetSubtype="0" fill="hold" grpId="0" nodeType="afterEffect">
                                  <p:stCondLst>
                                    <p:cond delay="0"/>
                                  </p:stCondLst>
                                  <p:childTnLst>
                                    <p:set>
                                      <p:cBhvr>
                                        <p:cTn id="16" dur="1" fill="hold">
                                          <p:stCondLst>
                                            <p:cond delay="0"/>
                                          </p:stCondLst>
                                        </p:cTn>
                                        <p:tgtEl>
                                          <p:spTgt spid="41"/>
                                        </p:tgtEl>
                                        <p:attrNameLst>
                                          <p:attrName>style.visibility</p:attrName>
                                        </p:attrNameLst>
                                      </p:cBhvr>
                                      <p:to>
                                        <p:strVal val="visible"/>
                                      </p:to>
                                    </p:set>
                                    <p:animEffect transition="in" filter="fade">
                                      <p:cBhvr>
                                        <p:cTn id="17" dur="1000"/>
                                        <p:tgtEl>
                                          <p:spTgt spid="41"/>
                                        </p:tgtEl>
                                      </p:cBhvr>
                                    </p:animEffect>
                                  </p:childTnLst>
                                </p:cTn>
                              </p:par>
                            </p:childTnLst>
                          </p:cTn>
                        </p:par>
                        <p:par>
                          <p:cTn id="18" fill="hold">
                            <p:stCondLst>
                              <p:cond delay="3000"/>
                            </p:stCondLst>
                            <p:childTnLst>
                              <p:par>
                                <p:cTn id="19" presetID="10" presetClass="entr" presetSubtype="0" fill="hold" grpId="0" nodeType="afterEffect">
                                  <p:stCondLst>
                                    <p:cond delay="0"/>
                                  </p:stCondLst>
                                  <p:childTnLst>
                                    <p:set>
                                      <p:cBhvr>
                                        <p:cTn id="20" dur="1" fill="hold">
                                          <p:stCondLst>
                                            <p:cond delay="0"/>
                                          </p:stCondLst>
                                        </p:cTn>
                                        <p:tgtEl>
                                          <p:spTgt spid="45"/>
                                        </p:tgtEl>
                                        <p:attrNameLst>
                                          <p:attrName>style.visibility</p:attrName>
                                        </p:attrNameLst>
                                      </p:cBhvr>
                                      <p:to>
                                        <p:strVal val="visible"/>
                                      </p:to>
                                    </p:set>
                                    <p:animEffect transition="in" filter="fade">
                                      <p:cBhvr>
                                        <p:cTn id="21" dur="1000"/>
                                        <p:tgtEl>
                                          <p:spTgt spid="45"/>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fade">
                                      <p:cBhvr>
                                        <p:cTn id="26"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1" grpId="0" animBg="1"/>
      <p:bldP spid="45" grpId="0" animBg="1"/>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F6C3E1A-A987-1142-8AB9-DB75E68A603D}"/>
              </a:ext>
            </a:extLst>
          </p:cNvPr>
          <p:cNvSpPr/>
          <p:nvPr/>
        </p:nvSpPr>
        <p:spPr>
          <a:xfrm>
            <a:off x="0" y="0"/>
            <a:ext cx="4025900" cy="6858000"/>
          </a:xfrm>
          <a:prstGeom prst="rect">
            <a:avLst/>
          </a:prstGeom>
          <a:solidFill>
            <a:srgbClr val="57C8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EFAAC3BD-D6E1-2F48-9D79-BCCEB0831095}"/>
              </a:ext>
            </a:extLst>
          </p:cNvPr>
          <p:cNvSpPr txBox="1"/>
          <p:nvPr/>
        </p:nvSpPr>
        <p:spPr>
          <a:xfrm>
            <a:off x="0" y="250911"/>
            <a:ext cx="4025900" cy="1938992"/>
          </a:xfrm>
          <a:prstGeom prst="rect">
            <a:avLst/>
          </a:prstGeom>
          <a:noFill/>
        </p:spPr>
        <p:txBody>
          <a:bodyPr wrap="square" rtlCol="0">
            <a:spAutoFit/>
          </a:bodyPr>
          <a:lstStyle/>
          <a:p>
            <a:pPr algn="ctr">
              <a:lnSpc>
                <a:spcPts val="3600"/>
              </a:lnSpc>
            </a:pPr>
            <a:r>
              <a:rPr lang="en-US" sz="3600" b="1" dirty="0" err="1">
                <a:solidFill>
                  <a:schemeClr val="bg1"/>
                </a:solidFill>
                <a:latin typeface="Frontage Condensed Outline" pitchFamily="2" charset="77"/>
              </a:rPr>
              <a:t>tgnc</a:t>
            </a:r>
            <a:br>
              <a:rPr lang="en-US" sz="3600" b="1" dirty="0">
                <a:solidFill>
                  <a:schemeClr val="bg1"/>
                </a:solidFill>
                <a:latin typeface="Frontage Condensed Outline" pitchFamily="2" charset="77"/>
              </a:rPr>
            </a:br>
            <a:r>
              <a:rPr lang="en-US" sz="3600" b="1" dirty="0">
                <a:solidFill>
                  <a:schemeClr val="bg1"/>
                </a:solidFill>
                <a:latin typeface="Frontage Condensed Outline" pitchFamily="2" charset="77"/>
              </a:rPr>
              <a:t>undergraduate stem student retention</a:t>
            </a:r>
          </a:p>
        </p:txBody>
      </p:sp>
      <p:sp>
        <p:nvSpPr>
          <p:cNvPr id="24" name="Rounded Rectangle 23">
            <a:extLst>
              <a:ext uri="{FF2B5EF4-FFF2-40B4-BE49-F238E27FC236}">
                <a16:creationId xmlns:a16="http://schemas.microsoft.com/office/drawing/2014/main" id="{C671C6A6-E0D2-999B-43C3-F2D74FC92C33}"/>
              </a:ext>
            </a:extLst>
          </p:cNvPr>
          <p:cNvSpPr/>
          <p:nvPr/>
        </p:nvSpPr>
        <p:spPr>
          <a:xfrm>
            <a:off x="263768" y="2429594"/>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solidFill>
                <a:srgbClr val="EC9B8C"/>
              </a:solidFill>
              <a:latin typeface="Frontage Condensed Outline" pitchFamily="2" charset="77"/>
              <a:ea typeface="DengXian" panose="02010600030101010101" pitchFamily="2" charset="-122"/>
            </a:endParaRPr>
          </a:p>
        </p:txBody>
      </p:sp>
      <p:sp>
        <p:nvSpPr>
          <p:cNvPr id="25" name="TextBox 24">
            <a:extLst>
              <a:ext uri="{FF2B5EF4-FFF2-40B4-BE49-F238E27FC236}">
                <a16:creationId xmlns:a16="http://schemas.microsoft.com/office/drawing/2014/main" id="{533F1968-B699-6A13-9094-A224A6DAB3E4}"/>
              </a:ext>
            </a:extLst>
          </p:cNvPr>
          <p:cNvSpPr txBox="1"/>
          <p:nvPr/>
        </p:nvSpPr>
        <p:spPr>
          <a:xfrm>
            <a:off x="213995" y="2481317"/>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background</a:t>
            </a:r>
          </a:p>
        </p:txBody>
      </p:sp>
      <p:sp>
        <p:nvSpPr>
          <p:cNvPr id="26" name="Rounded Rectangle 25">
            <a:extLst>
              <a:ext uri="{FF2B5EF4-FFF2-40B4-BE49-F238E27FC236}">
                <a16:creationId xmlns:a16="http://schemas.microsoft.com/office/drawing/2014/main" id="{0569E55C-C8BD-F48B-C6D6-C6388780B18A}"/>
              </a:ext>
            </a:extLst>
          </p:cNvPr>
          <p:cNvSpPr/>
          <p:nvPr/>
        </p:nvSpPr>
        <p:spPr>
          <a:xfrm>
            <a:off x="263768" y="3300140"/>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27" name="TextBox 26">
            <a:extLst>
              <a:ext uri="{FF2B5EF4-FFF2-40B4-BE49-F238E27FC236}">
                <a16:creationId xmlns:a16="http://schemas.microsoft.com/office/drawing/2014/main" id="{F0DE0D0E-2AE3-8E23-E74C-B511410A724A}"/>
              </a:ext>
            </a:extLst>
          </p:cNvPr>
          <p:cNvSpPr txBox="1"/>
          <p:nvPr/>
        </p:nvSpPr>
        <p:spPr>
          <a:xfrm>
            <a:off x="213995" y="3351863"/>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theory</a:t>
            </a:r>
          </a:p>
        </p:txBody>
      </p:sp>
      <p:sp>
        <p:nvSpPr>
          <p:cNvPr id="28" name="Rounded Rectangle 27">
            <a:extLst>
              <a:ext uri="{FF2B5EF4-FFF2-40B4-BE49-F238E27FC236}">
                <a16:creationId xmlns:a16="http://schemas.microsoft.com/office/drawing/2014/main" id="{12365CCB-263C-C2F0-AF7C-0417DEA1CBCC}"/>
              </a:ext>
            </a:extLst>
          </p:cNvPr>
          <p:cNvSpPr/>
          <p:nvPr/>
        </p:nvSpPr>
        <p:spPr>
          <a:xfrm>
            <a:off x="263768" y="4170686"/>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29" name="TextBox 28">
            <a:extLst>
              <a:ext uri="{FF2B5EF4-FFF2-40B4-BE49-F238E27FC236}">
                <a16:creationId xmlns:a16="http://schemas.microsoft.com/office/drawing/2014/main" id="{2130F62D-2FB1-8836-4372-29CFC156B416}"/>
              </a:ext>
            </a:extLst>
          </p:cNvPr>
          <p:cNvSpPr txBox="1"/>
          <p:nvPr/>
        </p:nvSpPr>
        <p:spPr>
          <a:xfrm>
            <a:off x="213995" y="4222409"/>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proposal</a:t>
            </a:r>
          </a:p>
        </p:txBody>
      </p:sp>
      <p:sp>
        <p:nvSpPr>
          <p:cNvPr id="30" name="Rounded Rectangle 29">
            <a:extLst>
              <a:ext uri="{FF2B5EF4-FFF2-40B4-BE49-F238E27FC236}">
                <a16:creationId xmlns:a16="http://schemas.microsoft.com/office/drawing/2014/main" id="{5BBA6709-3D35-BBFF-D0D2-33593A4C4C8D}"/>
              </a:ext>
            </a:extLst>
          </p:cNvPr>
          <p:cNvSpPr/>
          <p:nvPr/>
        </p:nvSpPr>
        <p:spPr>
          <a:xfrm>
            <a:off x="263768" y="5041232"/>
            <a:ext cx="3498363" cy="647700"/>
          </a:xfrm>
          <a:prstGeom prst="roundRect">
            <a:avLst>
              <a:gd name="adj" fmla="val 50000"/>
            </a:avLst>
          </a:prstGeom>
          <a:solidFill>
            <a:srgbClr val="9145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31" name="TextBox 30">
            <a:extLst>
              <a:ext uri="{FF2B5EF4-FFF2-40B4-BE49-F238E27FC236}">
                <a16:creationId xmlns:a16="http://schemas.microsoft.com/office/drawing/2014/main" id="{A30F05DB-6243-6B5D-F522-5EB4221B180E}"/>
              </a:ext>
            </a:extLst>
          </p:cNvPr>
          <p:cNvSpPr txBox="1"/>
          <p:nvPr/>
        </p:nvSpPr>
        <p:spPr>
          <a:xfrm>
            <a:off x="213995" y="5092955"/>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considerations</a:t>
            </a:r>
          </a:p>
        </p:txBody>
      </p:sp>
      <p:sp>
        <p:nvSpPr>
          <p:cNvPr id="32" name="Rounded Rectangle 31">
            <a:extLst>
              <a:ext uri="{FF2B5EF4-FFF2-40B4-BE49-F238E27FC236}">
                <a16:creationId xmlns:a16="http://schemas.microsoft.com/office/drawing/2014/main" id="{B3C50615-C820-64B8-6581-1B69B5465532}"/>
              </a:ext>
            </a:extLst>
          </p:cNvPr>
          <p:cNvSpPr/>
          <p:nvPr/>
        </p:nvSpPr>
        <p:spPr>
          <a:xfrm>
            <a:off x="263768" y="5911779"/>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33" name="TextBox 32">
            <a:extLst>
              <a:ext uri="{FF2B5EF4-FFF2-40B4-BE49-F238E27FC236}">
                <a16:creationId xmlns:a16="http://schemas.microsoft.com/office/drawing/2014/main" id="{7CA8D004-DD00-F9E4-7C28-CA6535CB1F3A}"/>
              </a:ext>
            </a:extLst>
          </p:cNvPr>
          <p:cNvSpPr txBox="1"/>
          <p:nvPr/>
        </p:nvSpPr>
        <p:spPr>
          <a:xfrm>
            <a:off x="213995" y="5963502"/>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looking forward</a:t>
            </a:r>
          </a:p>
        </p:txBody>
      </p:sp>
      <p:sp>
        <p:nvSpPr>
          <p:cNvPr id="39" name="TextBox 38">
            <a:extLst>
              <a:ext uri="{FF2B5EF4-FFF2-40B4-BE49-F238E27FC236}">
                <a16:creationId xmlns:a16="http://schemas.microsoft.com/office/drawing/2014/main" id="{EDA1D5D8-EAA6-2454-5FD7-33AEBA84BD28}"/>
              </a:ext>
            </a:extLst>
          </p:cNvPr>
          <p:cNvSpPr txBox="1"/>
          <p:nvPr/>
        </p:nvSpPr>
        <p:spPr>
          <a:xfrm>
            <a:off x="4025901" y="254786"/>
            <a:ext cx="8166100" cy="923330"/>
          </a:xfrm>
          <a:prstGeom prst="rect">
            <a:avLst/>
          </a:prstGeom>
          <a:noFill/>
          <a:ln>
            <a:noFill/>
          </a:ln>
        </p:spPr>
        <p:txBody>
          <a:bodyPr wrap="square" rtlCol="0">
            <a:spAutoFit/>
          </a:bodyPr>
          <a:lstStyle/>
          <a:p>
            <a:pPr algn="ctr"/>
            <a:r>
              <a:rPr lang="en-US" sz="5400" b="1" dirty="0">
                <a:solidFill>
                  <a:srgbClr val="914576"/>
                </a:solidFill>
                <a:latin typeface="Frontage Condensed Outline" pitchFamily="2" charset="77"/>
              </a:rPr>
              <a:t>Concluding thoughts</a:t>
            </a:r>
          </a:p>
        </p:txBody>
      </p:sp>
      <p:cxnSp>
        <p:nvCxnSpPr>
          <p:cNvPr id="40" name="Straight Connector 39">
            <a:extLst>
              <a:ext uri="{FF2B5EF4-FFF2-40B4-BE49-F238E27FC236}">
                <a16:creationId xmlns:a16="http://schemas.microsoft.com/office/drawing/2014/main" id="{3B198CB7-3F19-FCEE-B6D0-0CB24FCFEAB6}"/>
              </a:ext>
            </a:extLst>
          </p:cNvPr>
          <p:cNvCxnSpPr>
            <a:cxnSpLocks/>
          </p:cNvCxnSpPr>
          <p:nvPr/>
        </p:nvCxnSpPr>
        <p:spPr>
          <a:xfrm>
            <a:off x="4542854" y="1259566"/>
            <a:ext cx="7132320" cy="0"/>
          </a:xfrm>
          <a:prstGeom prst="line">
            <a:avLst/>
          </a:prstGeom>
          <a:ln w="19050">
            <a:solidFill>
              <a:srgbClr val="914576"/>
            </a:solidFill>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3ECA4DF5-BDF6-9070-6514-35AAFB171870}"/>
              </a:ext>
            </a:extLst>
          </p:cNvPr>
          <p:cNvSpPr txBox="1"/>
          <p:nvPr/>
        </p:nvSpPr>
        <p:spPr>
          <a:xfrm>
            <a:off x="4542853" y="1495270"/>
            <a:ext cx="7132320" cy="461665"/>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r>
              <a:rPr lang="en-US" dirty="0"/>
              <a:t>Annual Retreat</a:t>
            </a:r>
          </a:p>
        </p:txBody>
      </p:sp>
      <p:sp>
        <p:nvSpPr>
          <p:cNvPr id="45" name="TextBox 44">
            <a:extLst>
              <a:ext uri="{FF2B5EF4-FFF2-40B4-BE49-F238E27FC236}">
                <a16:creationId xmlns:a16="http://schemas.microsoft.com/office/drawing/2014/main" id="{90AE5D60-7728-2B70-8B07-7720D47477AE}"/>
              </a:ext>
            </a:extLst>
          </p:cNvPr>
          <p:cNvSpPr txBox="1"/>
          <p:nvPr/>
        </p:nvSpPr>
        <p:spPr>
          <a:xfrm>
            <a:off x="4542791" y="2569359"/>
            <a:ext cx="7132320" cy="461665"/>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r>
              <a:rPr lang="en-US" dirty="0"/>
              <a:t>Name and Pronoun Preference Process</a:t>
            </a:r>
          </a:p>
        </p:txBody>
      </p:sp>
      <p:sp>
        <p:nvSpPr>
          <p:cNvPr id="3" name="TextBox 2">
            <a:extLst>
              <a:ext uri="{FF2B5EF4-FFF2-40B4-BE49-F238E27FC236}">
                <a16:creationId xmlns:a16="http://schemas.microsoft.com/office/drawing/2014/main" id="{81A3600D-8958-D8EE-0AAE-80233037B63C}"/>
              </a:ext>
            </a:extLst>
          </p:cNvPr>
          <p:cNvSpPr txBox="1"/>
          <p:nvPr/>
        </p:nvSpPr>
        <p:spPr>
          <a:xfrm>
            <a:off x="4542791" y="3108586"/>
            <a:ext cx="7132320" cy="461665"/>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pPr fontAlgn="base"/>
            <a:r>
              <a:rPr lang="en-US" dirty="0"/>
              <a:t>University-Wide Self-Reporting Census</a:t>
            </a:r>
          </a:p>
        </p:txBody>
      </p:sp>
      <p:sp>
        <p:nvSpPr>
          <p:cNvPr id="4" name="TextBox 3">
            <a:extLst>
              <a:ext uri="{FF2B5EF4-FFF2-40B4-BE49-F238E27FC236}">
                <a16:creationId xmlns:a16="http://schemas.microsoft.com/office/drawing/2014/main" id="{C2B78A6C-57F0-2F2E-166B-DD569900F59D}"/>
              </a:ext>
            </a:extLst>
          </p:cNvPr>
          <p:cNvSpPr txBox="1"/>
          <p:nvPr/>
        </p:nvSpPr>
        <p:spPr>
          <a:xfrm>
            <a:off x="4542791" y="2036009"/>
            <a:ext cx="7132320" cy="461665"/>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pPr fontAlgn="base"/>
            <a:r>
              <a:rPr lang="en-US" dirty="0"/>
              <a:t>Transgender Archives at Northeastern</a:t>
            </a:r>
          </a:p>
        </p:txBody>
      </p:sp>
    </p:spTree>
    <p:extLst>
      <p:ext uri="{BB962C8B-B14F-4D97-AF65-F5344CB8AC3E}">
        <p14:creationId xmlns:p14="http://schemas.microsoft.com/office/powerpoint/2010/main" val="412344211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nodeType="afterEffect">
                                  <p:stCondLst>
                                    <p:cond delay="0"/>
                                  </p:stCondLst>
                                  <p:childTnLst>
                                    <p:animClr clrSpc="rgb" dir="cw">
                                      <p:cBhvr>
                                        <p:cTn id="6" dur="1000" fill="hold"/>
                                        <p:tgtEl>
                                          <p:spTgt spid="30"/>
                                        </p:tgtEl>
                                        <p:attrNameLst>
                                          <p:attrName>fillcolor</p:attrName>
                                        </p:attrNameLst>
                                      </p:cBhvr>
                                      <p:to>
                                        <a:srgbClr val="EDA4B1"/>
                                      </p:to>
                                    </p:animClr>
                                    <p:set>
                                      <p:cBhvr>
                                        <p:cTn id="7" dur="1000" fill="hold"/>
                                        <p:tgtEl>
                                          <p:spTgt spid="30"/>
                                        </p:tgtEl>
                                        <p:attrNameLst>
                                          <p:attrName>fill.type</p:attrName>
                                        </p:attrNameLst>
                                      </p:cBhvr>
                                      <p:to>
                                        <p:strVal val="solid"/>
                                      </p:to>
                                    </p:set>
                                    <p:set>
                                      <p:cBhvr>
                                        <p:cTn id="8" dur="1000" fill="hold"/>
                                        <p:tgtEl>
                                          <p:spTgt spid="30"/>
                                        </p:tgtEl>
                                        <p:attrNameLst>
                                          <p:attrName>fill.on</p:attrName>
                                        </p:attrNameLst>
                                      </p:cBhvr>
                                      <p:to>
                                        <p:strVal val="true"/>
                                      </p:to>
                                    </p:set>
                                  </p:childTnLst>
                                </p:cTn>
                              </p:par>
                              <p:par>
                                <p:cTn id="9" presetID="1" presetClass="emph" presetSubtype="2" fill="hold" nodeType="withEffect">
                                  <p:stCondLst>
                                    <p:cond delay="0"/>
                                  </p:stCondLst>
                                  <p:childTnLst>
                                    <p:animClr clrSpc="rgb" dir="cw">
                                      <p:cBhvr>
                                        <p:cTn id="10" dur="1000" fill="hold"/>
                                        <p:tgtEl>
                                          <p:spTgt spid="32"/>
                                        </p:tgtEl>
                                        <p:attrNameLst>
                                          <p:attrName>fillcolor</p:attrName>
                                        </p:attrNameLst>
                                      </p:cBhvr>
                                      <p:to>
                                        <a:schemeClr val="folHlink"/>
                                      </p:to>
                                    </p:animClr>
                                    <p:set>
                                      <p:cBhvr>
                                        <p:cTn id="11" dur="1000" fill="hold"/>
                                        <p:tgtEl>
                                          <p:spTgt spid="32"/>
                                        </p:tgtEl>
                                        <p:attrNameLst>
                                          <p:attrName>fill.type</p:attrName>
                                        </p:attrNameLst>
                                      </p:cBhvr>
                                      <p:to>
                                        <p:strVal val="solid"/>
                                      </p:to>
                                    </p:set>
                                    <p:set>
                                      <p:cBhvr>
                                        <p:cTn id="12" dur="1000" fill="hold"/>
                                        <p:tgtEl>
                                          <p:spTgt spid="32"/>
                                        </p:tgtEl>
                                        <p:attrNameLst>
                                          <p:attrName>fill.on</p:attrName>
                                        </p:attrNameLst>
                                      </p:cBhvr>
                                      <p:to>
                                        <p:strVal val="true"/>
                                      </p:to>
                                    </p:set>
                                  </p:childTnLst>
                                </p:cTn>
                              </p:par>
                            </p:childTnLst>
                          </p:cTn>
                        </p:par>
                        <p:par>
                          <p:cTn id="13" fill="hold">
                            <p:stCondLst>
                              <p:cond delay="1000"/>
                            </p:stCondLst>
                            <p:childTnLst>
                              <p:par>
                                <p:cTn id="14" presetID="17" presetClass="entr" presetSubtype="8" fill="hold" nodeType="afterEffect">
                                  <p:stCondLst>
                                    <p:cond delay="0"/>
                                  </p:stCondLst>
                                  <p:childTnLst>
                                    <p:set>
                                      <p:cBhvr>
                                        <p:cTn id="15" dur="1" fill="hold">
                                          <p:stCondLst>
                                            <p:cond delay="0"/>
                                          </p:stCondLst>
                                        </p:cTn>
                                        <p:tgtEl>
                                          <p:spTgt spid="40"/>
                                        </p:tgtEl>
                                        <p:attrNameLst>
                                          <p:attrName>style.visibility</p:attrName>
                                        </p:attrNameLst>
                                      </p:cBhvr>
                                      <p:to>
                                        <p:strVal val="visible"/>
                                      </p:to>
                                    </p:set>
                                    <p:anim calcmode="lin" valueType="num">
                                      <p:cBhvr>
                                        <p:cTn id="16" dur="2000" fill="hold"/>
                                        <p:tgtEl>
                                          <p:spTgt spid="40"/>
                                        </p:tgtEl>
                                        <p:attrNameLst>
                                          <p:attrName>ppt_x</p:attrName>
                                        </p:attrNameLst>
                                      </p:cBhvr>
                                      <p:tavLst>
                                        <p:tav tm="0">
                                          <p:val>
                                            <p:strVal val="#ppt_x-#ppt_w/2"/>
                                          </p:val>
                                        </p:tav>
                                        <p:tav tm="100000">
                                          <p:val>
                                            <p:strVal val="#ppt_x"/>
                                          </p:val>
                                        </p:tav>
                                      </p:tavLst>
                                    </p:anim>
                                    <p:anim calcmode="lin" valueType="num">
                                      <p:cBhvr>
                                        <p:cTn id="17" dur="2000" fill="hold"/>
                                        <p:tgtEl>
                                          <p:spTgt spid="40"/>
                                        </p:tgtEl>
                                        <p:attrNameLst>
                                          <p:attrName>ppt_y</p:attrName>
                                        </p:attrNameLst>
                                      </p:cBhvr>
                                      <p:tavLst>
                                        <p:tav tm="0">
                                          <p:val>
                                            <p:strVal val="#ppt_y"/>
                                          </p:val>
                                        </p:tav>
                                        <p:tav tm="100000">
                                          <p:val>
                                            <p:strVal val="#ppt_y"/>
                                          </p:val>
                                        </p:tav>
                                      </p:tavLst>
                                    </p:anim>
                                    <p:anim calcmode="lin" valueType="num">
                                      <p:cBhvr>
                                        <p:cTn id="18" dur="2000" fill="hold"/>
                                        <p:tgtEl>
                                          <p:spTgt spid="40"/>
                                        </p:tgtEl>
                                        <p:attrNameLst>
                                          <p:attrName>ppt_w</p:attrName>
                                        </p:attrNameLst>
                                      </p:cBhvr>
                                      <p:tavLst>
                                        <p:tav tm="0">
                                          <p:val>
                                            <p:fltVal val="0"/>
                                          </p:val>
                                        </p:tav>
                                        <p:tav tm="100000">
                                          <p:val>
                                            <p:strVal val="#ppt_w"/>
                                          </p:val>
                                        </p:tav>
                                      </p:tavLst>
                                    </p:anim>
                                    <p:anim calcmode="lin" valueType="num">
                                      <p:cBhvr>
                                        <p:cTn id="19" dur="2000" fill="hold"/>
                                        <p:tgtEl>
                                          <p:spTgt spid="40"/>
                                        </p:tgtEl>
                                        <p:attrNameLst>
                                          <p:attrName>ppt_h</p:attrName>
                                        </p:attrNameLst>
                                      </p:cBhvr>
                                      <p:tavLst>
                                        <p:tav tm="0">
                                          <p:val>
                                            <p:strVal val="#ppt_h"/>
                                          </p:val>
                                        </p:tav>
                                        <p:tav tm="100000">
                                          <p:val>
                                            <p:strVal val="#ppt_h"/>
                                          </p:val>
                                        </p:tav>
                                      </p:tavLst>
                                    </p:anim>
                                  </p:childTnLst>
                                </p:cTn>
                              </p:par>
                              <p:par>
                                <p:cTn id="20" presetID="10" presetClass="entr" presetSubtype="0" fill="hold" grpId="0" nodeType="with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fade">
                                      <p:cBhvr>
                                        <p:cTn id="22" dur="2000"/>
                                        <p:tgtEl>
                                          <p:spTgt spid="39"/>
                                        </p:tgtEl>
                                      </p:cBhvr>
                                    </p:animEffect>
                                  </p:childTnLst>
                                </p:cTn>
                              </p:par>
                            </p:childTnLst>
                          </p:cTn>
                        </p:par>
                        <p:par>
                          <p:cTn id="23" fill="hold">
                            <p:stCondLst>
                              <p:cond delay="3000"/>
                            </p:stCondLst>
                            <p:childTnLst>
                              <p:par>
                                <p:cTn id="24" presetID="10" presetClass="entr" presetSubtype="0" fill="hold" grpId="0" nodeType="afterEffect">
                                  <p:stCondLst>
                                    <p:cond delay="0"/>
                                  </p:stCondLst>
                                  <p:childTnLst>
                                    <p:set>
                                      <p:cBhvr>
                                        <p:cTn id="25" dur="1" fill="hold">
                                          <p:stCondLst>
                                            <p:cond delay="0"/>
                                          </p:stCondLst>
                                        </p:cTn>
                                        <p:tgtEl>
                                          <p:spTgt spid="41"/>
                                        </p:tgtEl>
                                        <p:attrNameLst>
                                          <p:attrName>style.visibility</p:attrName>
                                        </p:attrNameLst>
                                      </p:cBhvr>
                                      <p:to>
                                        <p:strVal val="visible"/>
                                      </p:to>
                                    </p:set>
                                    <p:animEffect transition="in" filter="fade">
                                      <p:cBhvr>
                                        <p:cTn id="26" dur="1000"/>
                                        <p:tgtEl>
                                          <p:spTgt spid="41"/>
                                        </p:tgtEl>
                                      </p:cBhvr>
                                    </p:animEffect>
                                  </p:childTnLst>
                                </p:cTn>
                              </p:par>
                            </p:childTnLst>
                          </p:cTn>
                        </p:par>
                        <p:par>
                          <p:cTn id="27" fill="hold">
                            <p:stCondLst>
                              <p:cond delay="4000"/>
                            </p:stCondLst>
                            <p:childTnLst>
                              <p:par>
                                <p:cTn id="28" presetID="10" presetClass="entr" presetSubtype="0" fill="hold" grpId="0" nodeType="after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1000"/>
                                        <p:tgtEl>
                                          <p:spTgt spid="4"/>
                                        </p:tgtEl>
                                      </p:cBhvr>
                                    </p:animEffect>
                                  </p:childTnLst>
                                </p:cTn>
                              </p:par>
                            </p:childTnLst>
                          </p:cTn>
                        </p:par>
                        <p:par>
                          <p:cTn id="31" fill="hold">
                            <p:stCondLst>
                              <p:cond delay="5000"/>
                            </p:stCondLst>
                            <p:childTnLst>
                              <p:par>
                                <p:cTn id="32" presetID="10" presetClass="entr" presetSubtype="0" fill="hold" grpId="0" nodeType="afterEffect">
                                  <p:stCondLst>
                                    <p:cond delay="0"/>
                                  </p:stCondLst>
                                  <p:childTnLst>
                                    <p:set>
                                      <p:cBhvr>
                                        <p:cTn id="33" dur="1" fill="hold">
                                          <p:stCondLst>
                                            <p:cond delay="0"/>
                                          </p:stCondLst>
                                        </p:cTn>
                                        <p:tgtEl>
                                          <p:spTgt spid="45"/>
                                        </p:tgtEl>
                                        <p:attrNameLst>
                                          <p:attrName>style.visibility</p:attrName>
                                        </p:attrNameLst>
                                      </p:cBhvr>
                                      <p:to>
                                        <p:strVal val="visible"/>
                                      </p:to>
                                    </p:set>
                                    <p:animEffect transition="in" filter="fade">
                                      <p:cBhvr>
                                        <p:cTn id="34" dur="1000"/>
                                        <p:tgtEl>
                                          <p:spTgt spid="45"/>
                                        </p:tgtEl>
                                      </p:cBhvr>
                                    </p:animEffect>
                                  </p:childTnLst>
                                </p:cTn>
                              </p:par>
                            </p:childTnLst>
                          </p:cTn>
                        </p:par>
                        <p:par>
                          <p:cTn id="35" fill="hold">
                            <p:stCondLst>
                              <p:cond delay="6000"/>
                            </p:stCondLst>
                            <p:childTnLst>
                              <p:par>
                                <p:cTn id="36" presetID="10" presetClass="entr" presetSubtype="0" fill="hold" grpId="0" nodeType="afterEffect">
                                  <p:stCondLst>
                                    <p:cond delay="0"/>
                                  </p:stCondLst>
                                  <p:childTnLst>
                                    <p:set>
                                      <p:cBhvr>
                                        <p:cTn id="37" dur="1" fill="hold">
                                          <p:stCondLst>
                                            <p:cond delay="0"/>
                                          </p:stCondLst>
                                        </p:cTn>
                                        <p:tgtEl>
                                          <p:spTgt spid="3"/>
                                        </p:tgtEl>
                                        <p:attrNameLst>
                                          <p:attrName>style.visibility</p:attrName>
                                        </p:attrNameLst>
                                      </p:cBhvr>
                                      <p:to>
                                        <p:strVal val="visible"/>
                                      </p:to>
                                    </p:set>
                                    <p:animEffect transition="in" filter="fade">
                                      <p:cBhvr>
                                        <p:cTn id="38"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1" grpId="0" animBg="1"/>
      <p:bldP spid="45" grpId="0" animBg="1"/>
      <p:bldP spid="3" grpId="0" animBg="1"/>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C4CF1FE-13D2-7D8D-B576-B3916572AC26}"/>
              </a:ext>
            </a:extLst>
          </p:cNvPr>
          <p:cNvGrpSpPr/>
          <p:nvPr/>
        </p:nvGrpSpPr>
        <p:grpSpPr>
          <a:xfrm>
            <a:off x="449179" y="254786"/>
            <a:ext cx="11290201" cy="25500751"/>
            <a:chOff x="449179" y="254786"/>
            <a:chExt cx="11290201" cy="25500751"/>
          </a:xfrm>
        </p:grpSpPr>
        <p:sp>
          <p:nvSpPr>
            <p:cNvPr id="5" name="TextBox 4">
              <a:extLst>
                <a:ext uri="{FF2B5EF4-FFF2-40B4-BE49-F238E27FC236}">
                  <a16:creationId xmlns:a16="http://schemas.microsoft.com/office/drawing/2014/main" id="{37B6A692-D261-3157-A2E9-66787D0C2BBC}"/>
                </a:ext>
              </a:extLst>
            </p:cNvPr>
            <p:cNvSpPr txBox="1"/>
            <p:nvPr/>
          </p:nvSpPr>
          <p:spPr>
            <a:xfrm>
              <a:off x="452621" y="254786"/>
              <a:ext cx="11286758" cy="923330"/>
            </a:xfrm>
            <a:prstGeom prst="rect">
              <a:avLst/>
            </a:prstGeom>
            <a:noFill/>
            <a:ln>
              <a:noFill/>
            </a:ln>
          </p:spPr>
          <p:txBody>
            <a:bodyPr wrap="square" rtlCol="0">
              <a:spAutoFit/>
            </a:bodyPr>
            <a:lstStyle/>
            <a:p>
              <a:pPr algn="ctr"/>
              <a:r>
                <a:rPr lang="en-US" sz="5400" b="1" dirty="0">
                  <a:solidFill>
                    <a:srgbClr val="914576"/>
                  </a:solidFill>
                  <a:latin typeface="Frontage Condensed Outline" pitchFamily="2" charset="77"/>
                </a:rPr>
                <a:t>References</a:t>
              </a:r>
            </a:p>
          </p:txBody>
        </p:sp>
        <p:cxnSp>
          <p:nvCxnSpPr>
            <p:cNvPr id="6" name="Straight Connector 5">
              <a:extLst>
                <a:ext uri="{FF2B5EF4-FFF2-40B4-BE49-F238E27FC236}">
                  <a16:creationId xmlns:a16="http://schemas.microsoft.com/office/drawing/2014/main" id="{5F8ACE29-B3EC-3B4A-740C-568338BEFEDC}"/>
                </a:ext>
              </a:extLst>
            </p:cNvPr>
            <p:cNvCxnSpPr>
              <a:cxnSpLocks/>
            </p:cNvCxnSpPr>
            <p:nvPr/>
          </p:nvCxnSpPr>
          <p:spPr>
            <a:xfrm>
              <a:off x="452622" y="1259566"/>
              <a:ext cx="11286758" cy="0"/>
            </a:xfrm>
            <a:prstGeom prst="line">
              <a:avLst/>
            </a:prstGeom>
            <a:ln w="19050">
              <a:solidFill>
                <a:srgbClr val="914576"/>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31D308D8-2379-81EF-32F1-3676B43DEE9B}"/>
                </a:ext>
              </a:extLst>
            </p:cNvPr>
            <p:cNvSpPr txBox="1"/>
            <p:nvPr/>
          </p:nvSpPr>
          <p:spPr>
            <a:xfrm>
              <a:off x="449179" y="1533522"/>
              <a:ext cx="11286758" cy="24222015"/>
            </a:xfrm>
            <a:prstGeom prst="rect">
              <a:avLst/>
            </a:prstGeom>
            <a:noFill/>
          </p:spPr>
          <p:txBody>
            <a:bodyPr wrap="square">
              <a:spAutoFit/>
            </a:bodyPr>
            <a:lstStyle/>
            <a:p>
              <a:pPr algn="l" rtl="0" fontAlgn="base">
                <a:spcAft>
                  <a:spcPts val="1200"/>
                </a:spcAft>
              </a:pPr>
              <a:r>
                <a:rPr lang="en-US" sz="1800" b="0" i="0" dirty="0">
                  <a:solidFill>
                    <a:srgbClr val="4E274A"/>
                  </a:solidFill>
                  <a:effectLst/>
                  <a:latin typeface="DengXian" panose="02010600030101010101" pitchFamily="2" charset="-122"/>
                  <a:ea typeface="DengXian" panose="02010600030101010101" pitchFamily="2" charset="-122"/>
                </a:rPr>
                <a:t>Adams, F. (2015, October 18). </a:t>
              </a:r>
              <a:r>
                <a:rPr lang="en-US" sz="1800" b="0" i="1" dirty="0">
                  <a:solidFill>
                    <a:srgbClr val="4E274A"/>
                  </a:solidFill>
                  <a:effectLst/>
                  <a:latin typeface="DengXian" panose="02010600030101010101" pitchFamily="2" charset="-122"/>
                  <a:ea typeface="DengXian" panose="02010600030101010101" pitchFamily="2" charset="-122"/>
                </a:rPr>
                <a:t>Transgender students deserve equal access</a:t>
              </a:r>
              <a:r>
                <a:rPr lang="en-US" sz="1800" b="0" i="0" dirty="0">
                  <a:solidFill>
                    <a:srgbClr val="4E274A"/>
                  </a:solidFill>
                  <a:effectLst/>
                  <a:latin typeface="DengXian" panose="02010600030101010101" pitchFamily="2" charset="-122"/>
                  <a:ea typeface="DengXian" panose="02010600030101010101" pitchFamily="2" charset="-122"/>
                </a:rPr>
                <a:t>. The Chronicle of Higher Education. Retrieved February 26, 2023, from </a:t>
              </a:r>
              <a:r>
                <a:rPr lang="en-US" sz="1800" b="0" i="0" u="sng" strike="noStrike" dirty="0">
                  <a:solidFill>
                    <a:srgbClr val="4E274A"/>
                  </a:solidFill>
                  <a:effectLst/>
                  <a:latin typeface="DengXian" panose="02010600030101010101" pitchFamily="2" charset="-122"/>
                  <a:ea typeface="DengXian" panose="02010600030101010101" pitchFamily="2" charset="-122"/>
                  <a:hlinkClick r:id="rId2">
                    <a:extLst>
                      <a:ext uri="{A12FA001-AC4F-418D-AE19-62706E023703}">
                        <ahyp:hlinkClr xmlns:ahyp="http://schemas.microsoft.com/office/drawing/2018/hyperlinkcolor" val="tx"/>
                      </a:ext>
                    </a:extLst>
                  </a:hlinkClick>
                </a:rPr>
                <a:t>https://www.chronicle.com/article/transgender-students-deserve-equal-access/</a:t>
              </a:r>
              <a:r>
                <a:rPr lang="en-US" sz="1800" b="0" i="0" dirty="0">
                  <a:solidFill>
                    <a:srgbClr val="4E274A"/>
                  </a:solidFill>
                  <a:effectLst/>
                  <a:latin typeface="DengXian" panose="02010600030101010101" pitchFamily="2" charset="-122"/>
                  <a:ea typeface="DengXian" panose="02010600030101010101" pitchFamily="2" charset="-122"/>
                </a:rPr>
                <a:t>   </a:t>
              </a:r>
              <a:endParaRPr lang="en-US" b="0" i="0" dirty="0">
                <a:solidFill>
                  <a:srgbClr val="4E274A"/>
                </a:solidFill>
                <a:effectLst/>
                <a:latin typeface="DengXian" panose="02010600030101010101" pitchFamily="2" charset="-122"/>
                <a:ea typeface="DengXian" panose="02010600030101010101" pitchFamily="2" charset="-122"/>
              </a:endParaRPr>
            </a:p>
            <a:p>
              <a:pPr algn="l" rtl="0" fontAlgn="base">
                <a:spcAft>
                  <a:spcPts val="1200"/>
                </a:spcAft>
              </a:pPr>
              <a:r>
                <a:rPr lang="en-US" sz="1800" b="0" i="0" dirty="0">
                  <a:solidFill>
                    <a:srgbClr val="4E274A"/>
                  </a:solidFill>
                  <a:effectLst/>
                  <a:latin typeface="DengXian" panose="02010600030101010101" pitchFamily="2" charset="-122"/>
                  <a:ea typeface="DengXian" panose="02010600030101010101" pitchFamily="2" charset="-122"/>
                </a:rPr>
                <a:t>Alonso, J. (n.d.). </a:t>
              </a:r>
              <a:r>
                <a:rPr lang="en-US" sz="1800" b="0" i="1" dirty="0">
                  <a:solidFill>
                    <a:srgbClr val="4E274A"/>
                  </a:solidFill>
                  <a:effectLst/>
                  <a:latin typeface="DengXian" panose="02010600030101010101" pitchFamily="2" charset="-122"/>
                  <a:ea typeface="DengXian" panose="02010600030101010101" pitchFamily="2" charset="-122"/>
                </a:rPr>
                <a:t>Mental health is the top student stressor</a:t>
              </a:r>
              <a:r>
                <a:rPr lang="en-US" sz="1800" b="0" i="0" dirty="0">
                  <a:solidFill>
                    <a:srgbClr val="4E274A"/>
                  </a:solidFill>
                  <a:effectLst/>
                  <a:latin typeface="DengXian" panose="02010600030101010101" pitchFamily="2" charset="-122"/>
                  <a:ea typeface="DengXian" panose="02010600030101010101" pitchFamily="2" charset="-122"/>
                </a:rPr>
                <a:t>. Inside Higher Ed. Retrieved January 22, 2023, from </a:t>
              </a:r>
              <a:r>
                <a:rPr lang="en-US" sz="1800" b="0" i="0" u="sng" strike="noStrike" dirty="0">
                  <a:solidFill>
                    <a:srgbClr val="4E274A"/>
                  </a:solidFill>
                  <a:effectLst/>
                  <a:latin typeface="DengXian" panose="02010600030101010101" pitchFamily="2" charset="-122"/>
                  <a:ea typeface="DengXian" panose="02010600030101010101" pitchFamily="2" charset="-122"/>
                  <a:hlinkClick r:id="rId3">
                    <a:extLst>
                      <a:ext uri="{A12FA001-AC4F-418D-AE19-62706E023703}">
                        <ahyp:hlinkClr xmlns:ahyp="http://schemas.microsoft.com/office/drawing/2018/hyperlinkcolor" val="tx"/>
                      </a:ext>
                    </a:extLst>
                  </a:hlinkClick>
                </a:rPr>
                <a:t>https://www.insidehighered.com/quicktakes/2023/01/09/mental-health-top-student-stressor</a:t>
              </a:r>
              <a:r>
                <a:rPr lang="en-US" sz="1800" b="0" i="0" dirty="0">
                  <a:solidFill>
                    <a:srgbClr val="4E274A"/>
                  </a:solidFill>
                  <a:effectLst/>
                  <a:latin typeface="DengXian" panose="02010600030101010101" pitchFamily="2" charset="-122"/>
                  <a:ea typeface="DengXian" panose="02010600030101010101" pitchFamily="2" charset="-122"/>
                </a:rPr>
                <a:t> </a:t>
              </a:r>
              <a:endParaRPr lang="en-US" b="0" i="0" dirty="0">
                <a:solidFill>
                  <a:srgbClr val="4E274A"/>
                </a:solidFill>
                <a:effectLst/>
                <a:latin typeface="DengXian" panose="02010600030101010101" pitchFamily="2" charset="-122"/>
                <a:ea typeface="DengXian" panose="02010600030101010101" pitchFamily="2" charset="-122"/>
              </a:endParaRPr>
            </a:p>
            <a:p>
              <a:pPr algn="l" rtl="0" fontAlgn="base">
                <a:spcAft>
                  <a:spcPts val="1200"/>
                </a:spcAft>
              </a:pPr>
              <a:r>
                <a:rPr lang="en-US" sz="1800" b="0" i="0" dirty="0">
                  <a:solidFill>
                    <a:srgbClr val="4E274A"/>
                  </a:solidFill>
                  <a:effectLst/>
                  <a:latin typeface="DengXian" panose="02010600030101010101" pitchFamily="2" charset="-122"/>
                  <a:ea typeface="DengXian" panose="02010600030101010101" pitchFamily="2" charset="-122"/>
                </a:rPr>
                <a:t>Anderson, L., File, T., Marshall, J., McElrath, K., &amp; Scherer, Z. (2021, November 4). </a:t>
              </a:r>
              <a:r>
                <a:rPr lang="en-US" sz="1800" b="0" i="1" dirty="0">
                  <a:solidFill>
                    <a:srgbClr val="4E274A"/>
                  </a:solidFill>
                  <a:effectLst/>
                  <a:latin typeface="DengXian" panose="02010600030101010101" pitchFamily="2" charset="-122"/>
                  <a:ea typeface="DengXian" panose="02010600030101010101" pitchFamily="2" charset="-122"/>
                </a:rPr>
                <a:t>Census Bureau survey explores sexual orientation and gender identity</a:t>
              </a:r>
              <a:r>
                <a:rPr lang="en-US" sz="1800" b="0" i="0" dirty="0">
                  <a:solidFill>
                    <a:srgbClr val="4E274A"/>
                  </a:solidFill>
                  <a:effectLst/>
                  <a:latin typeface="DengXian" panose="02010600030101010101" pitchFamily="2" charset="-122"/>
                  <a:ea typeface="DengXian" panose="02010600030101010101" pitchFamily="2" charset="-122"/>
                </a:rPr>
                <a:t>. United States Census </a:t>
              </a:r>
              <a:r>
                <a:rPr lang="en-US" sz="1800" b="0" i="0" dirty="0" err="1">
                  <a:solidFill>
                    <a:srgbClr val="4E274A"/>
                  </a:solidFill>
                  <a:effectLst/>
                  <a:latin typeface="DengXian" panose="02010600030101010101" pitchFamily="2" charset="-122"/>
                  <a:ea typeface="DengXian" panose="02010600030101010101" pitchFamily="2" charset="-122"/>
                </a:rPr>
                <a:t>Bueareau</a:t>
              </a:r>
              <a:r>
                <a:rPr lang="en-US" sz="1800" b="0" i="0" dirty="0">
                  <a:solidFill>
                    <a:srgbClr val="4E274A"/>
                  </a:solidFill>
                  <a:effectLst/>
                  <a:latin typeface="DengXian" panose="02010600030101010101" pitchFamily="2" charset="-122"/>
                  <a:ea typeface="DengXian" panose="02010600030101010101" pitchFamily="2" charset="-122"/>
                </a:rPr>
                <a:t>. Retrieved from </a:t>
              </a:r>
              <a:r>
                <a:rPr lang="en-US" sz="1800" b="0" i="0" u="sng" strike="noStrike" dirty="0">
                  <a:solidFill>
                    <a:srgbClr val="4E274A"/>
                  </a:solidFill>
                  <a:effectLst/>
                  <a:latin typeface="DengXian" panose="02010600030101010101" pitchFamily="2" charset="-122"/>
                  <a:ea typeface="DengXian" panose="02010600030101010101" pitchFamily="2" charset="-122"/>
                  <a:hlinkClick r:id="rId4">
                    <a:extLst>
                      <a:ext uri="{A12FA001-AC4F-418D-AE19-62706E023703}">
                        <ahyp:hlinkClr xmlns:ahyp="http://schemas.microsoft.com/office/drawing/2018/hyperlinkcolor" val="tx"/>
                      </a:ext>
                    </a:extLst>
                  </a:hlinkClick>
                </a:rPr>
                <a:t>https://www.census.gov/library/stories/2021/11/census-bureau-survey-explores-sexual-orientation-and-gender-identity.html</a:t>
              </a:r>
              <a:r>
                <a:rPr lang="en-US" sz="1800" b="0" i="0" dirty="0">
                  <a:solidFill>
                    <a:srgbClr val="4E274A"/>
                  </a:solidFill>
                  <a:effectLst/>
                  <a:latin typeface="DengXian" panose="02010600030101010101" pitchFamily="2" charset="-122"/>
                  <a:ea typeface="DengXian" panose="02010600030101010101" pitchFamily="2" charset="-122"/>
                </a:rPr>
                <a:t>  </a:t>
              </a:r>
              <a:endParaRPr lang="en-US" b="0" i="0" dirty="0">
                <a:solidFill>
                  <a:srgbClr val="4E274A"/>
                </a:solidFill>
                <a:effectLst/>
                <a:latin typeface="DengXian" panose="02010600030101010101" pitchFamily="2" charset="-122"/>
                <a:ea typeface="DengXian" panose="02010600030101010101" pitchFamily="2" charset="-122"/>
              </a:endParaRPr>
            </a:p>
            <a:p>
              <a:pPr algn="l" rtl="0" fontAlgn="base">
                <a:spcAft>
                  <a:spcPts val="1200"/>
                </a:spcAft>
              </a:pPr>
              <a:r>
                <a:rPr lang="en-US" sz="1800" b="0" i="0" dirty="0" err="1">
                  <a:solidFill>
                    <a:srgbClr val="4E274A"/>
                  </a:solidFill>
                  <a:effectLst/>
                  <a:latin typeface="DengXian" panose="02010600030101010101" pitchFamily="2" charset="-122"/>
                  <a:ea typeface="DengXian" panose="02010600030101010101" pitchFamily="2" charset="-122"/>
                </a:rPr>
                <a:t>Bardio</a:t>
              </a:r>
              <a:r>
                <a:rPr lang="en-US" sz="1800" b="0" i="0" dirty="0">
                  <a:solidFill>
                    <a:srgbClr val="4E274A"/>
                  </a:solidFill>
                  <a:effectLst/>
                  <a:latin typeface="DengXian" panose="02010600030101010101" pitchFamily="2" charset="-122"/>
                  <a:ea typeface="DengXian" panose="02010600030101010101" pitchFamily="2" charset="-122"/>
                </a:rPr>
                <a:t>, J., &amp; Brown, N. (n.d.). </a:t>
              </a:r>
              <a:r>
                <a:rPr lang="en-US" sz="1800" b="0" i="1" dirty="0">
                  <a:solidFill>
                    <a:srgbClr val="4E274A"/>
                  </a:solidFill>
                  <a:effectLst/>
                  <a:latin typeface="DengXian" panose="02010600030101010101" pitchFamily="2" charset="-122"/>
                  <a:ea typeface="DengXian" panose="02010600030101010101" pitchFamily="2" charset="-122"/>
                </a:rPr>
                <a:t>Boston's LGBTQA+ history</a:t>
              </a:r>
              <a:r>
                <a:rPr lang="en-US" sz="1800" b="0" i="0" dirty="0">
                  <a:solidFill>
                    <a:srgbClr val="4E274A"/>
                  </a:solidFill>
                  <a:effectLst/>
                  <a:latin typeface="DengXian" panose="02010600030101010101" pitchFamily="2" charset="-122"/>
                  <a:ea typeface="DengXian" panose="02010600030101010101" pitchFamily="2" charset="-122"/>
                </a:rPr>
                <a:t>. </a:t>
              </a:r>
              <a:r>
                <a:rPr lang="en-US" sz="1800" b="0" i="0" dirty="0" err="1">
                  <a:solidFill>
                    <a:srgbClr val="4E274A"/>
                  </a:solidFill>
                  <a:effectLst/>
                  <a:latin typeface="DengXian" panose="02010600030101010101" pitchFamily="2" charset="-122"/>
                  <a:ea typeface="DengXian" panose="02010600030101010101" pitchFamily="2" charset="-122"/>
                </a:rPr>
                <a:t>Bostons</a:t>
              </a:r>
              <a:r>
                <a:rPr lang="en-US" sz="1800" b="0" i="0" dirty="0">
                  <a:solidFill>
                    <a:srgbClr val="4E274A"/>
                  </a:solidFill>
                  <a:effectLst/>
                  <a:latin typeface="DengXian" panose="02010600030101010101" pitchFamily="2" charset="-122"/>
                  <a:ea typeface="DengXian" panose="02010600030101010101" pitchFamily="2" charset="-122"/>
                </a:rPr>
                <a:t> LGBTQA+ History. Retrieved February 24, 2023, from </a:t>
              </a:r>
              <a:r>
                <a:rPr lang="en-US" sz="1800" b="0" i="0" u="sng" strike="noStrike" dirty="0">
                  <a:solidFill>
                    <a:srgbClr val="4E274A"/>
                  </a:solidFill>
                  <a:effectLst/>
                  <a:latin typeface="DengXian" panose="02010600030101010101" pitchFamily="2" charset="-122"/>
                  <a:ea typeface="DengXian" panose="02010600030101010101" pitchFamily="2" charset="-122"/>
                  <a:hlinkClick r:id="rId5">
                    <a:extLst>
                      <a:ext uri="{A12FA001-AC4F-418D-AE19-62706E023703}">
                        <ahyp:hlinkClr xmlns:ahyp="http://schemas.microsoft.com/office/drawing/2018/hyperlinkcolor" val="tx"/>
                      </a:ext>
                    </a:extLst>
                  </a:hlinkClick>
                </a:rPr>
                <a:t>https://lgbtqahistory.library.northeastern.edu/queer-intime-exhibit/</a:t>
              </a:r>
              <a:r>
                <a:rPr lang="en-US" sz="1800" b="0" i="0" dirty="0">
                  <a:solidFill>
                    <a:srgbClr val="4E274A"/>
                  </a:solidFill>
                  <a:effectLst/>
                  <a:latin typeface="DengXian" panose="02010600030101010101" pitchFamily="2" charset="-122"/>
                  <a:ea typeface="DengXian" panose="02010600030101010101" pitchFamily="2" charset="-122"/>
                </a:rPr>
                <a:t> </a:t>
              </a:r>
              <a:endParaRPr lang="en-US" b="0" i="0" dirty="0">
                <a:solidFill>
                  <a:srgbClr val="4E274A"/>
                </a:solidFill>
                <a:effectLst/>
                <a:latin typeface="DengXian" panose="02010600030101010101" pitchFamily="2" charset="-122"/>
                <a:ea typeface="DengXian" panose="02010600030101010101" pitchFamily="2" charset="-122"/>
              </a:endParaRPr>
            </a:p>
            <a:p>
              <a:pPr algn="l" rtl="0" fontAlgn="base">
                <a:spcAft>
                  <a:spcPts val="1200"/>
                </a:spcAft>
              </a:pPr>
              <a:r>
                <a:rPr lang="en-US" sz="1800" b="0" i="1" dirty="0">
                  <a:solidFill>
                    <a:srgbClr val="4E274A"/>
                  </a:solidFill>
                  <a:effectLst/>
                  <a:latin typeface="DengXian" panose="02010600030101010101" pitchFamily="2" charset="-122"/>
                  <a:ea typeface="DengXian" panose="02010600030101010101" pitchFamily="2" charset="-122"/>
                </a:rPr>
                <a:t>Carnegie R1 and R2 research classifications doctoral ... - CEHD</a:t>
              </a:r>
              <a:r>
                <a:rPr lang="en-US" sz="1800" b="0" i="0" dirty="0">
                  <a:solidFill>
                    <a:srgbClr val="4E274A"/>
                  </a:solidFill>
                  <a:effectLst/>
                  <a:latin typeface="DengXian" panose="02010600030101010101" pitchFamily="2" charset="-122"/>
                  <a:ea typeface="DengXian" panose="02010600030101010101" pitchFamily="2" charset="-122"/>
                </a:rPr>
                <a:t>. (n.d.). Retrieved February 10, 2023, from </a:t>
              </a:r>
              <a:r>
                <a:rPr lang="en-US" sz="1800" b="0" i="0" u="sng" strike="noStrike" dirty="0">
                  <a:solidFill>
                    <a:srgbClr val="4E274A"/>
                  </a:solidFill>
                  <a:effectLst/>
                  <a:latin typeface="DengXian" panose="02010600030101010101" pitchFamily="2" charset="-122"/>
                  <a:ea typeface="DengXian" panose="02010600030101010101" pitchFamily="2" charset="-122"/>
                  <a:hlinkClick r:id="rId6">
                    <a:extLst>
                      <a:ext uri="{A12FA001-AC4F-418D-AE19-62706E023703}">
                        <ahyp:hlinkClr xmlns:ahyp="http://schemas.microsoft.com/office/drawing/2018/hyperlinkcolor" val="tx"/>
                      </a:ext>
                    </a:extLst>
                  </a:hlinkClick>
                </a:rPr>
                <a:t>https://cehd.gmu.edu/assets/docs/faculty/tenurepromotion/institutions-research-categories.pdf</a:t>
              </a:r>
              <a:r>
                <a:rPr lang="en-US" sz="1800" b="0" i="0" dirty="0">
                  <a:solidFill>
                    <a:srgbClr val="4E274A"/>
                  </a:solidFill>
                  <a:effectLst/>
                  <a:latin typeface="DengXian" panose="02010600030101010101" pitchFamily="2" charset="-122"/>
                  <a:ea typeface="DengXian" panose="02010600030101010101" pitchFamily="2" charset="-122"/>
                </a:rPr>
                <a:t> </a:t>
              </a:r>
              <a:endParaRPr lang="en-US" b="0" i="0" dirty="0">
                <a:solidFill>
                  <a:srgbClr val="4E274A"/>
                </a:solidFill>
                <a:effectLst/>
                <a:latin typeface="DengXian" panose="02010600030101010101" pitchFamily="2" charset="-122"/>
                <a:ea typeface="DengXian" panose="02010600030101010101" pitchFamily="2" charset="-122"/>
              </a:endParaRPr>
            </a:p>
            <a:p>
              <a:pPr algn="l" rtl="0" fontAlgn="base">
                <a:spcAft>
                  <a:spcPts val="1200"/>
                </a:spcAft>
              </a:pPr>
              <a:r>
                <a:rPr lang="en-US" sz="1800" b="0" i="0" dirty="0">
                  <a:solidFill>
                    <a:srgbClr val="4E274A"/>
                  </a:solidFill>
                  <a:effectLst/>
                  <a:latin typeface="DengXian" panose="02010600030101010101" pitchFamily="2" charset="-122"/>
                  <a:ea typeface="DengXian" panose="02010600030101010101" pitchFamily="2" charset="-122"/>
                </a:rPr>
                <a:t>Cech, E. A., &amp; Rothwell, W. R. (2018, December 7). </a:t>
              </a:r>
              <a:r>
                <a:rPr lang="en-US" sz="1800" b="0" i="1" dirty="0">
                  <a:solidFill>
                    <a:srgbClr val="4E274A"/>
                  </a:solidFill>
                  <a:effectLst/>
                  <a:latin typeface="DengXian" panose="02010600030101010101" pitchFamily="2" charset="-122"/>
                  <a:ea typeface="DengXian" panose="02010600030101010101" pitchFamily="2" charset="-122"/>
                </a:rPr>
                <a:t>LGBTQ inequality in Engineering Education - Wiley Online Library</a:t>
              </a:r>
              <a:r>
                <a:rPr lang="en-US" sz="1800" b="0" i="0" dirty="0">
                  <a:solidFill>
                    <a:srgbClr val="4E274A"/>
                  </a:solidFill>
                  <a:effectLst/>
                  <a:latin typeface="DengXian" panose="02010600030101010101" pitchFamily="2" charset="-122"/>
                  <a:ea typeface="DengXian" panose="02010600030101010101" pitchFamily="2" charset="-122"/>
                </a:rPr>
                <a:t>. LGBTQ Inequality in Engineering Education. Retrieved February 24, 2023, from </a:t>
              </a:r>
              <a:r>
                <a:rPr lang="en-US" sz="1800" b="0" i="0" u="sng" strike="noStrike" dirty="0">
                  <a:solidFill>
                    <a:srgbClr val="4E274A"/>
                  </a:solidFill>
                  <a:effectLst/>
                  <a:latin typeface="DengXian" panose="02010600030101010101" pitchFamily="2" charset="-122"/>
                  <a:ea typeface="DengXian" panose="02010600030101010101" pitchFamily="2" charset="-122"/>
                  <a:hlinkClick r:id="rId7">
                    <a:extLst>
                      <a:ext uri="{A12FA001-AC4F-418D-AE19-62706E023703}">
                        <ahyp:hlinkClr xmlns:ahyp="http://schemas.microsoft.com/office/drawing/2018/hyperlinkcolor" val="tx"/>
                      </a:ext>
                    </a:extLst>
                  </a:hlinkClick>
                </a:rPr>
                <a:t>https://onlinelibrary.wiley.com/doi/10.1002/jee.20239</a:t>
              </a:r>
              <a:r>
                <a:rPr lang="en-US" sz="1800" b="0" i="0" dirty="0">
                  <a:solidFill>
                    <a:srgbClr val="4E274A"/>
                  </a:solidFill>
                  <a:effectLst/>
                  <a:latin typeface="DengXian" panose="02010600030101010101" pitchFamily="2" charset="-122"/>
                  <a:ea typeface="DengXian" panose="02010600030101010101" pitchFamily="2" charset="-122"/>
                </a:rPr>
                <a:t> </a:t>
              </a:r>
              <a:endParaRPr lang="en-US" b="0" i="0" dirty="0">
                <a:solidFill>
                  <a:srgbClr val="4E274A"/>
                </a:solidFill>
                <a:effectLst/>
                <a:latin typeface="DengXian" panose="02010600030101010101" pitchFamily="2" charset="-122"/>
                <a:ea typeface="DengXian" panose="02010600030101010101" pitchFamily="2" charset="-122"/>
              </a:endParaRPr>
            </a:p>
            <a:p>
              <a:pPr algn="l" rtl="0" fontAlgn="base">
                <a:spcAft>
                  <a:spcPts val="1200"/>
                </a:spcAft>
              </a:pPr>
              <a:r>
                <a:rPr lang="en-US" sz="1800" b="0" i="0" dirty="0">
                  <a:solidFill>
                    <a:srgbClr val="4E274A"/>
                  </a:solidFill>
                  <a:effectLst/>
                  <a:latin typeface="DengXian" panose="02010600030101010101" pitchFamily="2" charset="-122"/>
                  <a:ea typeface="DengXian" panose="02010600030101010101" pitchFamily="2" charset="-122"/>
                </a:rPr>
                <a:t>Fernández, </a:t>
              </a:r>
              <a:r>
                <a:rPr lang="en-US" sz="1800" b="0" i="0" dirty="0" err="1">
                  <a:solidFill>
                    <a:srgbClr val="4E274A"/>
                  </a:solidFill>
                  <a:effectLst/>
                  <a:latin typeface="DengXian" panose="02010600030101010101" pitchFamily="2" charset="-122"/>
                  <a:ea typeface="DengXian" panose="02010600030101010101" pitchFamily="2" charset="-122"/>
                </a:rPr>
                <a:t>Ó</a:t>
              </a:r>
              <a:r>
                <a:rPr lang="en-US" sz="1800" b="0" i="0" dirty="0">
                  <a:solidFill>
                    <a:srgbClr val="4E274A"/>
                  </a:solidFill>
                  <a:effectLst/>
                  <a:latin typeface="DengXian" panose="02010600030101010101" pitchFamily="2" charset="-122"/>
                  <a:ea typeface="DengXian" panose="02010600030101010101" pitchFamily="2" charset="-122"/>
                </a:rPr>
                <a:t>., </a:t>
              </a:r>
              <a:r>
                <a:rPr lang="en-US" sz="1800" b="0" i="0" dirty="0" err="1">
                  <a:solidFill>
                    <a:srgbClr val="4E274A"/>
                  </a:solidFill>
                  <a:effectLst/>
                  <a:latin typeface="DengXian" panose="02010600030101010101" pitchFamily="2" charset="-122"/>
                  <a:ea typeface="DengXian" panose="02010600030101010101" pitchFamily="2" charset="-122"/>
                </a:rPr>
                <a:t>Lundell</a:t>
              </a:r>
              <a:r>
                <a:rPr lang="en-US" sz="1800" b="0" i="0" dirty="0">
                  <a:solidFill>
                    <a:srgbClr val="4E274A"/>
                  </a:solidFill>
                  <a:effectLst/>
                  <a:latin typeface="DengXian" panose="02010600030101010101" pitchFamily="2" charset="-122"/>
                  <a:ea typeface="DengXian" panose="02010600030101010101" pitchFamily="2" charset="-122"/>
                </a:rPr>
                <a:t>, D., &amp; Kerrigan, S. (2018). Taking High-Impact Practices to Scale in Capstone and Peer Mentor Programs, and Revising University Studies’ Diversity Learning Goal. The Journal of General Education (University Park, Pa.), 67(3-4), 269–289. </a:t>
              </a:r>
              <a:r>
                <a:rPr lang="en-US" sz="1800" b="0" i="0" u="sng" strike="noStrike" dirty="0">
                  <a:solidFill>
                    <a:srgbClr val="4E274A"/>
                  </a:solidFill>
                  <a:effectLst/>
                  <a:latin typeface="DengXian" panose="02010600030101010101" pitchFamily="2" charset="-122"/>
                  <a:ea typeface="DengXian" panose="02010600030101010101" pitchFamily="2" charset="-122"/>
                  <a:hlinkClick r:id="rId8">
                    <a:extLst>
                      <a:ext uri="{A12FA001-AC4F-418D-AE19-62706E023703}">
                        <ahyp:hlinkClr xmlns:ahyp="http://schemas.microsoft.com/office/drawing/2018/hyperlinkcolor" val="tx"/>
                      </a:ext>
                    </a:extLst>
                  </a:hlinkClick>
                </a:rPr>
                <a:t>https://doi.org/10.5325/jgeneeduc.67.3-4.0269</a:t>
              </a:r>
              <a:r>
                <a:rPr lang="en-US" sz="1800" b="0" i="0" dirty="0">
                  <a:solidFill>
                    <a:srgbClr val="4E274A"/>
                  </a:solidFill>
                  <a:effectLst/>
                  <a:latin typeface="DengXian" panose="02010600030101010101" pitchFamily="2" charset="-122"/>
                  <a:ea typeface="DengXian" panose="02010600030101010101" pitchFamily="2" charset="-122"/>
                </a:rPr>
                <a:t>  </a:t>
              </a:r>
              <a:endParaRPr lang="en-US" b="0" i="0" dirty="0">
                <a:solidFill>
                  <a:srgbClr val="4E274A"/>
                </a:solidFill>
                <a:effectLst/>
                <a:latin typeface="DengXian" panose="02010600030101010101" pitchFamily="2" charset="-122"/>
                <a:ea typeface="DengXian" panose="02010600030101010101" pitchFamily="2" charset="-122"/>
              </a:endParaRPr>
            </a:p>
            <a:p>
              <a:pPr algn="l" rtl="0" fontAlgn="base">
                <a:spcAft>
                  <a:spcPts val="1200"/>
                </a:spcAft>
              </a:pPr>
              <a:r>
                <a:rPr lang="en-US" sz="1800" b="0" i="0" dirty="0">
                  <a:solidFill>
                    <a:srgbClr val="4E274A"/>
                  </a:solidFill>
                  <a:effectLst/>
                  <a:latin typeface="DengXian" panose="02010600030101010101" pitchFamily="2" charset="-122"/>
                  <a:ea typeface="DengXian" panose="02010600030101010101" pitchFamily="2" charset="-122"/>
                </a:rPr>
                <a:t>Flores, A.R., Herman, J.L., Gates, G.J., &amp; Brown, T.N.T. (2016). </a:t>
              </a:r>
              <a:r>
                <a:rPr lang="en-US" sz="1800" b="0" i="1" dirty="0">
                  <a:solidFill>
                    <a:srgbClr val="4E274A"/>
                  </a:solidFill>
                  <a:effectLst/>
                  <a:latin typeface="DengXian" panose="02010600030101010101" pitchFamily="2" charset="-122"/>
                  <a:ea typeface="DengXian" panose="02010600030101010101" pitchFamily="2" charset="-122"/>
                </a:rPr>
                <a:t>How Many Adults Identify as Transgender in the United States?</a:t>
              </a:r>
              <a:r>
                <a:rPr lang="en-US" sz="1800" b="0" i="0" dirty="0">
                  <a:solidFill>
                    <a:srgbClr val="4E274A"/>
                  </a:solidFill>
                  <a:effectLst/>
                  <a:latin typeface="DengXian" panose="02010600030101010101" pitchFamily="2" charset="-122"/>
                  <a:ea typeface="DengXian" panose="02010600030101010101" pitchFamily="2" charset="-122"/>
                </a:rPr>
                <a:t> The Williams Institute, UCLA School of Law </a:t>
              </a:r>
              <a:endParaRPr lang="en-US" b="0" i="0" dirty="0">
                <a:solidFill>
                  <a:srgbClr val="4E274A"/>
                </a:solidFill>
                <a:effectLst/>
                <a:latin typeface="DengXian" panose="02010600030101010101" pitchFamily="2" charset="-122"/>
                <a:ea typeface="DengXian" panose="02010600030101010101" pitchFamily="2" charset="-122"/>
              </a:endParaRPr>
            </a:p>
            <a:p>
              <a:pPr algn="l" rtl="0" fontAlgn="base">
                <a:spcAft>
                  <a:spcPts val="1200"/>
                </a:spcAft>
              </a:pPr>
              <a:r>
                <a:rPr lang="en-US" sz="1800" b="0" i="0" dirty="0">
                  <a:solidFill>
                    <a:srgbClr val="4E274A"/>
                  </a:solidFill>
                  <a:effectLst/>
                  <a:latin typeface="DengXian" panose="02010600030101010101" pitchFamily="2" charset="-122"/>
                  <a:ea typeface="DengXian" panose="02010600030101010101" pitchFamily="2" charset="-122"/>
                </a:rPr>
                <a:t>Freeman, J. (2018). LGBTQ scientists are still left out. </a:t>
              </a:r>
              <a:r>
                <a:rPr lang="en-US" sz="1800" b="0" i="1" dirty="0">
                  <a:solidFill>
                    <a:srgbClr val="4E274A"/>
                  </a:solidFill>
                  <a:effectLst/>
                  <a:latin typeface="DengXian" panose="02010600030101010101" pitchFamily="2" charset="-122"/>
                  <a:ea typeface="DengXian" panose="02010600030101010101" pitchFamily="2" charset="-122"/>
                </a:rPr>
                <a:t>Nature</a:t>
              </a:r>
              <a:r>
                <a:rPr lang="en-US" sz="1800" b="0" i="0" dirty="0">
                  <a:solidFill>
                    <a:srgbClr val="4E274A"/>
                  </a:solidFill>
                  <a:effectLst/>
                  <a:latin typeface="DengXian" panose="02010600030101010101" pitchFamily="2" charset="-122"/>
                  <a:ea typeface="DengXian" panose="02010600030101010101" pitchFamily="2" charset="-122"/>
                </a:rPr>
                <a:t>, </a:t>
              </a:r>
              <a:r>
                <a:rPr lang="en-US" sz="1800" b="0" i="1" dirty="0">
                  <a:solidFill>
                    <a:srgbClr val="4E274A"/>
                  </a:solidFill>
                  <a:effectLst/>
                  <a:latin typeface="DengXian" panose="02010600030101010101" pitchFamily="2" charset="-122"/>
                  <a:ea typeface="DengXian" panose="02010600030101010101" pitchFamily="2" charset="-122"/>
                </a:rPr>
                <a:t>559</a:t>
              </a:r>
              <a:r>
                <a:rPr lang="en-US" sz="1800" b="0" i="0" dirty="0">
                  <a:solidFill>
                    <a:srgbClr val="4E274A"/>
                  </a:solidFill>
                  <a:effectLst/>
                  <a:latin typeface="DengXian" panose="02010600030101010101" pitchFamily="2" charset="-122"/>
                  <a:ea typeface="DengXian" panose="02010600030101010101" pitchFamily="2" charset="-122"/>
                </a:rPr>
                <a:t>(7712), 27–28. </a:t>
              </a:r>
              <a:r>
                <a:rPr lang="en-US" sz="1800" b="0" i="0" u="sng" strike="noStrike" dirty="0">
                  <a:solidFill>
                    <a:srgbClr val="4E274A"/>
                  </a:solidFill>
                  <a:effectLst/>
                  <a:latin typeface="DengXian" panose="02010600030101010101" pitchFamily="2" charset="-122"/>
                  <a:ea typeface="DengXian" panose="02010600030101010101" pitchFamily="2" charset="-122"/>
                  <a:hlinkClick r:id="rId9">
                    <a:extLst>
                      <a:ext uri="{A12FA001-AC4F-418D-AE19-62706E023703}">
                        <ahyp:hlinkClr xmlns:ahyp="http://schemas.microsoft.com/office/drawing/2018/hyperlinkcolor" val="tx"/>
                      </a:ext>
                    </a:extLst>
                  </a:hlinkClick>
                </a:rPr>
                <a:t>https://doi.org/10.1038/d41586-018-05587-y</a:t>
              </a:r>
              <a:r>
                <a:rPr lang="en-US" sz="1800" b="0" i="0" dirty="0">
                  <a:solidFill>
                    <a:srgbClr val="4E274A"/>
                  </a:solidFill>
                  <a:effectLst/>
                  <a:latin typeface="DengXian" panose="02010600030101010101" pitchFamily="2" charset="-122"/>
                  <a:ea typeface="DengXian" panose="02010600030101010101" pitchFamily="2" charset="-122"/>
                </a:rPr>
                <a:t> </a:t>
              </a:r>
              <a:endParaRPr lang="en-US" b="0" i="0" dirty="0">
                <a:solidFill>
                  <a:srgbClr val="4E274A"/>
                </a:solidFill>
                <a:effectLst/>
                <a:latin typeface="DengXian" panose="02010600030101010101" pitchFamily="2" charset="-122"/>
                <a:ea typeface="DengXian" panose="02010600030101010101" pitchFamily="2" charset="-122"/>
              </a:endParaRPr>
            </a:p>
            <a:p>
              <a:pPr algn="l" rtl="0" fontAlgn="base">
                <a:spcAft>
                  <a:spcPts val="1200"/>
                </a:spcAft>
              </a:pPr>
              <a:r>
                <a:rPr lang="en-US" sz="1800" b="0" i="0" dirty="0">
                  <a:solidFill>
                    <a:srgbClr val="4E274A"/>
                  </a:solidFill>
                  <a:effectLst/>
                  <a:latin typeface="DengXian" panose="02010600030101010101" pitchFamily="2" charset="-122"/>
                  <a:ea typeface="DengXian" panose="02010600030101010101" pitchFamily="2" charset="-122"/>
                </a:rPr>
                <a:t>Graves, D., &amp; Dubrow, G. (2019). Taking Intersectionality Seriously: Learning from LGBTQ Heritage Initiatives for Historic Preservation. </a:t>
              </a:r>
              <a:r>
                <a:rPr lang="en-US" sz="1800" b="0" i="1" dirty="0">
                  <a:solidFill>
                    <a:srgbClr val="4E274A"/>
                  </a:solidFill>
                  <a:effectLst/>
                  <a:latin typeface="DengXian" panose="02010600030101010101" pitchFamily="2" charset="-122"/>
                  <a:ea typeface="DengXian" panose="02010600030101010101" pitchFamily="2" charset="-122"/>
                </a:rPr>
                <a:t>The Public Historian</a:t>
              </a:r>
              <a:r>
                <a:rPr lang="en-US" sz="1800" b="0" i="0" dirty="0">
                  <a:solidFill>
                    <a:srgbClr val="4E274A"/>
                  </a:solidFill>
                  <a:effectLst/>
                  <a:latin typeface="DengXian" panose="02010600030101010101" pitchFamily="2" charset="-122"/>
                  <a:ea typeface="DengXian" panose="02010600030101010101" pitchFamily="2" charset="-122"/>
                </a:rPr>
                <a:t>, </a:t>
              </a:r>
              <a:r>
                <a:rPr lang="en-US" sz="1800" b="0" i="1" dirty="0">
                  <a:solidFill>
                    <a:srgbClr val="4E274A"/>
                  </a:solidFill>
                  <a:effectLst/>
                  <a:latin typeface="DengXian" panose="02010600030101010101" pitchFamily="2" charset="-122"/>
                  <a:ea typeface="DengXian" panose="02010600030101010101" pitchFamily="2" charset="-122"/>
                </a:rPr>
                <a:t>41</a:t>
              </a:r>
              <a:r>
                <a:rPr lang="en-US" sz="1800" b="0" i="0" dirty="0">
                  <a:solidFill>
                    <a:srgbClr val="4E274A"/>
                  </a:solidFill>
                  <a:effectLst/>
                  <a:latin typeface="DengXian" panose="02010600030101010101" pitchFamily="2" charset="-122"/>
                  <a:ea typeface="DengXian" panose="02010600030101010101" pitchFamily="2" charset="-122"/>
                </a:rPr>
                <a:t>(2), 290–316. https://</a:t>
              </a:r>
              <a:r>
                <a:rPr lang="en-US" sz="1800" b="0" i="0" dirty="0" err="1">
                  <a:solidFill>
                    <a:srgbClr val="4E274A"/>
                  </a:solidFill>
                  <a:effectLst/>
                  <a:latin typeface="DengXian" panose="02010600030101010101" pitchFamily="2" charset="-122"/>
                  <a:ea typeface="DengXian" panose="02010600030101010101" pitchFamily="2" charset="-122"/>
                </a:rPr>
                <a:t>doi.org</a:t>
              </a:r>
              <a:r>
                <a:rPr lang="en-US" sz="1800" b="0" i="0" dirty="0">
                  <a:solidFill>
                    <a:srgbClr val="4E274A"/>
                  </a:solidFill>
                  <a:effectLst/>
                  <a:latin typeface="DengXian" panose="02010600030101010101" pitchFamily="2" charset="-122"/>
                  <a:ea typeface="DengXian" panose="02010600030101010101" pitchFamily="2" charset="-122"/>
                </a:rPr>
                <a:t>/10.1525/tph.2019.41.2.290 </a:t>
              </a:r>
              <a:endParaRPr lang="en-US" b="0" i="0" dirty="0">
                <a:solidFill>
                  <a:srgbClr val="4E274A"/>
                </a:solidFill>
                <a:effectLst/>
                <a:latin typeface="DengXian" panose="02010600030101010101" pitchFamily="2" charset="-122"/>
                <a:ea typeface="DengXian" panose="02010600030101010101" pitchFamily="2" charset="-122"/>
              </a:endParaRPr>
            </a:p>
            <a:p>
              <a:pPr algn="l" rtl="0" fontAlgn="base">
                <a:spcAft>
                  <a:spcPts val="1200"/>
                </a:spcAft>
              </a:pPr>
              <a:r>
                <a:rPr lang="en-US" sz="1800" b="0" i="0" dirty="0">
                  <a:solidFill>
                    <a:srgbClr val="4E274A"/>
                  </a:solidFill>
                  <a:effectLst/>
                  <a:latin typeface="DengXian" panose="02010600030101010101" pitchFamily="2" charset="-122"/>
                  <a:ea typeface="DengXian" panose="02010600030101010101" pitchFamily="2" charset="-122"/>
                </a:rPr>
                <a:t>Herman, J.L., Flores, A.R., O’Neill, K.K. (2022). </a:t>
              </a:r>
              <a:r>
                <a:rPr lang="en-US" sz="1800" b="0" i="1" dirty="0">
                  <a:solidFill>
                    <a:srgbClr val="4E274A"/>
                  </a:solidFill>
                  <a:effectLst/>
                  <a:latin typeface="DengXian" panose="02010600030101010101" pitchFamily="2" charset="-122"/>
                  <a:ea typeface="DengXian" panose="02010600030101010101" pitchFamily="2" charset="-122"/>
                </a:rPr>
                <a:t>How Many Adults and Youth Identify as Transgender in the United States?</a:t>
              </a:r>
              <a:r>
                <a:rPr lang="en-US" sz="1800" b="0" i="0" dirty="0">
                  <a:solidFill>
                    <a:srgbClr val="4E274A"/>
                  </a:solidFill>
                  <a:effectLst/>
                  <a:latin typeface="DengXian" panose="02010600030101010101" pitchFamily="2" charset="-122"/>
                  <a:ea typeface="DengXian" panose="02010600030101010101" pitchFamily="2" charset="-122"/>
                </a:rPr>
                <a:t> The Williams Institute, UCLA School of Law </a:t>
              </a:r>
              <a:endParaRPr lang="en-US" b="0" i="0" dirty="0">
                <a:solidFill>
                  <a:srgbClr val="4E274A"/>
                </a:solidFill>
                <a:effectLst/>
                <a:latin typeface="DengXian" panose="02010600030101010101" pitchFamily="2" charset="-122"/>
                <a:ea typeface="DengXian" panose="02010600030101010101" pitchFamily="2" charset="-122"/>
              </a:endParaRPr>
            </a:p>
            <a:p>
              <a:pPr algn="l" rtl="0" fontAlgn="base">
                <a:spcAft>
                  <a:spcPts val="1200"/>
                </a:spcAft>
              </a:pPr>
              <a:r>
                <a:rPr lang="en-US" sz="1800" b="0" i="0" dirty="0">
                  <a:solidFill>
                    <a:srgbClr val="4E274A"/>
                  </a:solidFill>
                  <a:effectLst/>
                  <a:latin typeface="DengXian" panose="02010600030101010101" pitchFamily="2" charset="-122"/>
                  <a:ea typeface="DengXian" panose="02010600030101010101" pitchFamily="2" charset="-122"/>
                </a:rPr>
                <a:t>Hoover, E. (2022, July 12). </a:t>
              </a:r>
              <a:r>
                <a:rPr lang="en-US" sz="1800" b="0" i="1" dirty="0">
                  <a:solidFill>
                    <a:srgbClr val="4E274A"/>
                  </a:solidFill>
                  <a:effectLst/>
                  <a:latin typeface="DengXian" panose="02010600030101010101" pitchFamily="2" charset="-122"/>
                  <a:ea typeface="DengXian" panose="02010600030101010101" pitchFamily="2" charset="-122"/>
                </a:rPr>
                <a:t>Finding safety: The path 2 LGBTQ students took to college</a:t>
              </a:r>
              <a:r>
                <a:rPr lang="en-US" sz="1800" b="0" i="0" dirty="0">
                  <a:solidFill>
                    <a:srgbClr val="4E274A"/>
                  </a:solidFill>
                  <a:effectLst/>
                  <a:latin typeface="DengXian" panose="02010600030101010101" pitchFamily="2" charset="-122"/>
                  <a:ea typeface="DengXian" panose="02010600030101010101" pitchFamily="2" charset="-122"/>
                </a:rPr>
                <a:t>. The Chronicle of Higher Education. Retrieved from </a:t>
              </a:r>
              <a:r>
                <a:rPr lang="en-US" sz="1800" b="0" i="0" u="sng" strike="noStrike" dirty="0">
                  <a:solidFill>
                    <a:srgbClr val="4E274A"/>
                  </a:solidFill>
                  <a:effectLst/>
                  <a:latin typeface="DengXian" panose="02010600030101010101" pitchFamily="2" charset="-122"/>
                  <a:ea typeface="DengXian" panose="02010600030101010101" pitchFamily="2" charset="-122"/>
                  <a:hlinkClick r:id="rId10">
                    <a:extLst>
                      <a:ext uri="{A12FA001-AC4F-418D-AE19-62706E023703}">
                        <ahyp:hlinkClr xmlns:ahyp="http://schemas.microsoft.com/office/drawing/2018/hyperlinkcolor" val="tx"/>
                      </a:ext>
                    </a:extLst>
                  </a:hlinkClick>
                </a:rPr>
                <a:t>https://www.chronicle.com/article/finding-safety-the-path-2-lgbtq-students-took-to-college</a:t>
              </a:r>
              <a:r>
                <a:rPr lang="en-US" sz="1800" b="0" i="0" dirty="0">
                  <a:solidFill>
                    <a:srgbClr val="4E274A"/>
                  </a:solidFill>
                  <a:effectLst/>
                  <a:latin typeface="DengXian" panose="02010600030101010101" pitchFamily="2" charset="-122"/>
                  <a:ea typeface="DengXian" panose="02010600030101010101" pitchFamily="2" charset="-122"/>
                </a:rPr>
                <a:t> </a:t>
              </a:r>
              <a:endParaRPr lang="en-US" b="0" i="0" dirty="0">
                <a:solidFill>
                  <a:srgbClr val="4E274A"/>
                </a:solidFill>
                <a:effectLst/>
                <a:latin typeface="DengXian" panose="02010600030101010101" pitchFamily="2" charset="-122"/>
                <a:ea typeface="DengXian" panose="02010600030101010101" pitchFamily="2" charset="-122"/>
              </a:endParaRPr>
            </a:p>
            <a:p>
              <a:pPr algn="l" rtl="0" fontAlgn="base">
                <a:spcAft>
                  <a:spcPts val="1200"/>
                </a:spcAft>
              </a:pPr>
              <a:r>
                <a:rPr lang="en-US" sz="1800" b="0" i="1" dirty="0">
                  <a:solidFill>
                    <a:srgbClr val="4E274A"/>
                  </a:solidFill>
                  <a:effectLst/>
                  <a:latin typeface="DengXian" panose="02010600030101010101" pitchFamily="2" charset="-122"/>
                  <a:ea typeface="DengXian" panose="02010600030101010101" pitchFamily="2" charset="-122"/>
                </a:rPr>
                <a:t>The Integrated Postsecondary Education Data System</a:t>
              </a:r>
              <a:r>
                <a:rPr lang="en-US" sz="1800" b="0" i="0" dirty="0">
                  <a:solidFill>
                    <a:srgbClr val="4E274A"/>
                  </a:solidFill>
                  <a:effectLst/>
                  <a:latin typeface="DengXian" panose="02010600030101010101" pitchFamily="2" charset="-122"/>
                  <a:ea typeface="DengXian" panose="02010600030101010101" pitchFamily="2" charset="-122"/>
                </a:rPr>
                <a:t>. </a:t>
              </a:r>
              <a:r>
                <a:rPr lang="en-US" sz="1800" b="0" i="0" dirty="0" err="1">
                  <a:solidFill>
                    <a:srgbClr val="4E274A"/>
                  </a:solidFill>
                  <a:effectLst/>
                  <a:latin typeface="DengXian" panose="02010600030101010101" pitchFamily="2" charset="-122"/>
                  <a:ea typeface="DengXian" panose="02010600030101010101" pitchFamily="2" charset="-122"/>
                </a:rPr>
                <a:t>Intergrated</a:t>
              </a:r>
              <a:r>
                <a:rPr lang="en-US" sz="1800" b="0" i="0" dirty="0">
                  <a:solidFill>
                    <a:srgbClr val="4E274A"/>
                  </a:solidFill>
                  <a:effectLst/>
                  <a:latin typeface="DengXian" panose="02010600030101010101" pitchFamily="2" charset="-122"/>
                  <a:ea typeface="DengXian" panose="02010600030101010101" pitchFamily="2" charset="-122"/>
                </a:rPr>
                <a:t> Postsecondary Education Data System. (2021). Retrieved February 26, 2023, from </a:t>
              </a:r>
              <a:r>
                <a:rPr lang="en-US" sz="1800" b="0" i="0" u="sng" strike="noStrike" dirty="0">
                  <a:solidFill>
                    <a:srgbClr val="4E274A"/>
                  </a:solidFill>
                  <a:effectLst/>
                  <a:latin typeface="DengXian" panose="02010600030101010101" pitchFamily="2" charset="-122"/>
                  <a:ea typeface="DengXian" panose="02010600030101010101" pitchFamily="2" charset="-122"/>
                  <a:hlinkClick r:id="rId11">
                    <a:extLst>
                      <a:ext uri="{A12FA001-AC4F-418D-AE19-62706E023703}">
                        <ahyp:hlinkClr xmlns:ahyp="http://schemas.microsoft.com/office/drawing/2018/hyperlinkcolor" val="tx"/>
                      </a:ext>
                    </a:extLst>
                  </a:hlinkClick>
                </a:rPr>
                <a:t>https://nces.ed.gov/ipeds/datacenter/InstitutionProfile.aspx</a:t>
              </a:r>
              <a:r>
                <a:rPr lang="en-US" sz="1800" b="0" i="0" dirty="0">
                  <a:solidFill>
                    <a:srgbClr val="4E274A"/>
                  </a:solidFill>
                  <a:effectLst/>
                  <a:latin typeface="DengXian" panose="02010600030101010101" pitchFamily="2" charset="-122"/>
                  <a:ea typeface="DengXian" panose="02010600030101010101" pitchFamily="2" charset="-122"/>
                </a:rPr>
                <a:t> </a:t>
              </a:r>
              <a:endParaRPr lang="en-US" b="0" i="0" dirty="0">
                <a:solidFill>
                  <a:srgbClr val="4E274A"/>
                </a:solidFill>
                <a:effectLst/>
                <a:latin typeface="DengXian" panose="02010600030101010101" pitchFamily="2" charset="-122"/>
                <a:ea typeface="DengXian" panose="02010600030101010101" pitchFamily="2" charset="-122"/>
              </a:endParaRPr>
            </a:p>
            <a:p>
              <a:pPr algn="l" rtl="0" fontAlgn="base">
                <a:spcAft>
                  <a:spcPts val="1200"/>
                </a:spcAft>
              </a:pPr>
              <a:r>
                <a:rPr lang="en-US" sz="1800" b="0" i="0" dirty="0">
                  <a:solidFill>
                    <a:srgbClr val="4E274A"/>
                  </a:solidFill>
                  <a:effectLst/>
                  <a:latin typeface="DengXian" panose="02010600030101010101" pitchFamily="2" charset="-122"/>
                  <a:ea typeface="DengXian" panose="02010600030101010101" pitchFamily="2" charset="-122"/>
                </a:rPr>
                <a:t>Legg, K., </a:t>
              </a:r>
              <a:r>
                <a:rPr lang="en-US" sz="1800" b="0" i="0" dirty="0" err="1">
                  <a:solidFill>
                    <a:srgbClr val="4E274A"/>
                  </a:solidFill>
                  <a:effectLst/>
                  <a:latin typeface="DengXian" panose="02010600030101010101" pitchFamily="2" charset="-122"/>
                  <a:ea typeface="DengXian" panose="02010600030101010101" pitchFamily="2" charset="-122"/>
                </a:rPr>
                <a:t>Cofino</a:t>
              </a:r>
              <a:r>
                <a:rPr lang="en-US" sz="1800" b="0" i="0" dirty="0">
                  <a:solidFill>
                    <a:srgbClr val="4E274A"/>
                  </a:solidFill>
                  <a:effectLst/>
                  <a:latin typeface="DengXian" panose="02010600030101010101" pitchFamily="2" charset="-122"/>
                  <a:ea typeface="DengXian" panose="02010600030101010101" pitchFamily="2" charset="-122"/>
                </a:rPr>
                <a:t>, A., &amp; </a:t>
              </a:r>
              <a:r>
                <a:rPr lang="en-US" sz="1800" b="0" i="0" dirty="0" err="1">
                  <a:solidFill>
                    <a:srgbClr val="4E274A"/>
                  </a:solidFill>
                  <a:effectLst/>
                  <a:latin typeface="DengXian" panose="02010600030101010101" pitchFamily="2" charset="-122"/>
                  <a:ea typeface="DengXian" panose="02010600030101010101" pitchFamily="2" charset="-122"/>
                </a:rPr>
                <a:t>Sanlo</a:t>
              </a:r>
              <a:r>
                <a:rPr lang="en-US" sz="1800" b="0" i="0" dirty="0">
                  <a:solidFill>
                    <a:srgbClr val="4E274A"/>
                  </a:solidFill>
                  <a:effectLst/>
                  <a:latin typeface="DengXian" panose="02010600030101010101" pitchFamily="2" charset="-122"/>
                  <a:ea typeface="DengXian" panose="02010600030101010101" pitchFamily="2" charset="-122"/>
                </a:rPr>
                <a:t>, R. (2020). Lesbian, Gay, Bisexual, and Transgender College Students: Revisiting Retention. Journal of College Student Retention: Research, Theory &amp; Practice, 21(4), 417–430. </a:t>
              </a:r>
              <a:r>
                <a:rPr lang="en-US" sz="1800" b="0" i="0" u="sng" strike="noStrike" dirty="0">
                  <a:solidFill>
                    <a:srgbClr val="4E274A"/>
                  </a:solidFill>
                  <a:effectLst/>
                  <a:latin typeface="DengXian" panose="02010600030101010101" pitchFamily="2" charset="-122"/>
                  <a:ea typeface="DengXian" panose="02010600030101010101" pitchFamily="2" charset="-122"/>
                  <a:hlinkClick r:id="rId12">
                    <a:extLst>
                      <a:ext uri="{A12FA001-AC4F-418D-AE19-62706E023703}">
                        <ahyp:hlinkClr xmlns:ahyp="http://schemas.microsoft.com/office/drawing/2018/hyperlinkcolor" val="tx"/>
                      </a:ext>
                    </a:extLst>
                  </a:hlinkClick>
                </a:rPr>
                <a:t>https://doi.org/10.1177/1521025119895513</a:t>
              </a:r>
              <a:r>
                <a:rPr lang="en-US" sz="1800" b="0" i="0" dirty="0">
                  <a:solidFill>
                    <a:srgbClr val="4E274A"/>
                  </a:solidFill>
                  <a:effectLst/>
                  <a:latin typeface="DengXian" panose="02010600030101010101" pitchFamily="2" charset="-122"/>
                  <a:ea typeface="DengXian" panose="02010600030101010101" pitchFamily="2" charset="-122"/>
                </a:rPr>
                <a:t> </a:t>
              </a:r>
              <a:endParaRPr lang="en-US" b="0" i="0" dirty="0">
                <a:solidFill>
                  <a:srgbClr val="4E274A"/>
                </a:solidFill>
                <a:effectLst/>
                <a:latin typeface="DengXian" panose="02010600030101010101" pitchFamily="2" charset="-122"/>
                <a:ea typeface="DengXian" panose="02010600030101010101" pitchFamily="2" charset="-122"/>
              </a:endParaRPr>
            </a:p>
            <a:p>
              <a:pPr algn="l" rtl="0" fontAlgn="base">
                <a:spcAft>
                  <a:spcPts val="1200"/>
                </a:spcAft>
              </a:pPr>
              <a:r>
                <a:rPr lang="en-US" sz="1800" b="0" i="0" dirty="0">
                  <a:solidFill>
                    <a:srgbClr val="4E274A"/>
                  </a:solidFill>
                  <a:effectLst/>
                  <a:latin typeface="DengXian" panose="02010600030101010101" pitchFamily="2" charset="-122"/>
                  <a:ea typeface="DengXian" panose="02010600030101010101" pitchFamily="2" charset="-122"/>
                </a:rPr>
                <a:t> </a:t>
              </a:r>
              <a:r>
                <a:rPr lang="en-US" sz="1800" b="0" i="0" dirty="0" err="1">
                  <a:solidFill>
                    <a:srgbClr val="4E274A"/>
                  </a:solidFill>
                  <a:effectLst/>
                  <a:latin typeface="DengXian" panose="02010600030101010101" pitchFamily="2" charset="-122"/>
                  <a:ea typeface="DengXian" panose="02010600030101010101" pitchFamily="2" charset="-122"/>
                </a:rPr>
                <a:t>Maloy</a:t>
              </a:r>
              <a:r>
                <a:rPr lang="en-US" sz="1800" b="0" i="0" dirty="0">
                  <a:solidFill>
                    <a:srgbClr val="4E274A"/>
                  </a:solidFill>
                  <a:effectLst/>
                  <a:latin typeface="DengXian" panose="02010600030101010101" pitchFamily="2" charset="-122"/>
                  <a:ea typeface="DengXian" panose="02010600030101010101" pitchFamily="2" charset="-122"/>
                </a:rPr>
                <a:t>, J., </a:t>
              </a:r>
              <a:r>
                <a:rPr lang="en-US" sz="1800" b="0" i="0" dirty="0" err="1">
                  <a:solidFill>
                    <a:srgbClr val="4E274A"/>
                  </a:solidFill>
                  <a:effectLst/>
                  <a:latin typeface="DengXian" panose="02010600030101010101" pitchFamily="2" charset="-122"/>
                  <a:ea typeface="DengXian" panose="02010600030101010101" pitchFamily="2" charset="-122"/>
                </a:rPr>
                <a:t>Kwapisz</a:t>
              </a:r>
              <a:r>
                <a:rPr lang="en-US" sz="1800" b="0" i="0" dirty="0">
                  <a:solidFill>
                    <a:srgbClr val="4E274A"/>
                  </a:solidFill>
                  <a:effectLst/>
                  <a:latin typeface="DengXian" panose="02010600030101010101" pitchFamily="2" charset="-122"/>
                  <a:ea typeface="DengXian" panose="02010600030101010101" pitchFamily="2" charset="-122"/>
                </a:rPr>
                <a:t>, M. B., &amp; Hughes, B. E. (2022). Factors Influencing Retention of Transgender and Gender Nonconforming Students in Undergraduate STEM Majors. CBE Life Sciences Education, 21(1), ar13–ar13. </a:t>
              </a:r>
              <a:r>
                <a:rPr lang="en-US" sz="1800" b="0" i="0" u="sng" strike="noStrike" dirty="0">
                  <a:solidFill>
                    <a:srgbClr val="4E274A"/>
                  </a:solidFill>
                  <a:effectLst/>
                  <a:latin typeface="DengXian" panose="02010600030101010101" pitchFamily="2" charset="-122"/>
                  <a:ea typeface="DengXian" panose="02010600030101010101" pitchFamily="2" charset="-122"/>
                  <a:hlinkClick r:id="rId13">
                    <a:extLst>
                      <a:ext uri="{A12FA001-AC4F-418D-AE19-62706E023703}">
                        <ahyp:hlinkClr xmlns:ahyp="http://schemas.microsoft.com/office/drawing/2018/hyperlinkcolor" val="tx"/>
                      </a:ext>
                    </a:extLst>
                  </a:hlinkClick>
                </a:rPr>
                <a:t>https://doi.org/10.1187/cbe.21-05-0136</a:t>
              </a:r>
              <a:r>
                <a:rPr lang="en-US" sz="1800" b="0" i="0" dirty="0">
                  <a:solidFill>
                    <a:srgbClr val="4E274A"/>
                  </a:solidFill>
                  <a:effectLst/>
                  <a:latin typeface="DengXian" panose="02010600030101010101" pitchFamily="2" charset="-122"/>
                  <a:ea typeface="DengXian" panose="02010600030101010101" pitchFamily="2" charset="-122"/>
                </a:rPr>
                <a:t>  </a:t>
              </a:r>
              <a:endParaRPr lang="en-US" b="0" i="0" dirty="0">
                <a:solidFill>
                  <a:srgbClr val="4E274A"/>
                </a:solidFill>
                <a:effectLst/>
                <a:latin typeface="DengXian" panose="02010600030101010101" pitchFamily="2" charset="-122"/>
                <a:ea typeface="DengXian" panose="02010600030101010101" pitchFamily="2" charset="-122"/>
              </a:endParaRPr>
            </a:p>
            <a:p>
              <a:pPr algn="l" rtl="0" fontAlgn="base">
                <a:spcAft>
                  <a:spcPts val="1200"/>
                </a:spcAft>
              </a:pPr>
              <a:r>
                <a:rPr lang="en-US" sz="1800" b="0" i="0" dirty="0" err="1">
                  <a:solidFill>
                    <a:srgbClr val="4E274A"/>
                  </a:solidFill>
                  <a:effectLst/>
                  <a:latin typeface="DengXian" panose="02010600030101010101" pitchFamily="2" charset="-122"/>
                  <a:ea typeface="DengXian" panose="02010600030101010101" pitchFamily="2" charset="-122"/>
                </a:rPr>
                <a:t>MassBay</a:t>
              </a:r>
              <a:r>
                <a:rPr lang="en-US" sz="1800" b="0" i="0" dirty="0">
                  <a:solidFill>
                    <a:srgbClr val="4E274A"/>
                  </a:solidFill>
                  <a:effectLst/>
                  <a:latin typeface="DengXian" panose="02010600030101010101" pitchFamily="2" charset="-122"/>
                  <a:ea typeface="DengXian" panose="02010600030101010101" pitchFamily="2" charset="-122"/>
                </a:rPr>
                <a:t> Community College. (2023). </a:t>
              </a:r>
              <a:r>
                <a:rPr lang="en-US" sz="1800" b="0" i="1" dirty="0">
                  <a:solidFill>
                    <a:srgbClr val="4E274A"/>
                  </a:solidFill>
                  <a:effectLst/>
                  <a:latin typeface="DengXian" panose="02010600030101010101" pitchFamily="2" charset="-122"/>
                  <a:ea typeface="DengXian" panose="02010600030101010101" pitchFamily="2" charset="-122"/>
                </a:rPr>
                <a:t>STEM mentor program</a:t>
              </a:r>
              <a:r>
                <a:rPr lang="en-US" sz="1800" b="0" i="0" dirty="0">
                  <a:solidFill>
                    <a:srgbClr val="4E274A"/>
                  </a:solidFill>
                  <a:effectLst/>
                  <a:latin typeface="DengXian" panose="02010600030101010101" pitchFamily="2" charset="-122"/>
                  <a:ea typeface="DengXian" panose="02010600030101010101" pitchFamily="2" charset="-122"/>
                </a:rPr>
                <a:t>. </a:t>
              </a:r>
              <a:r>
                <a:rPr lang="en-US" sz="1800" b="0" i="0" dirty="0" err="1">
                  <a:solidFill>
                    <a:srgbClr val="4E274A"/>
                  </a:solidFill>
                  <a:effectLst/>
                  <a:latin typeface="DengXian" panose="02010600030101010101" pitchFamily="2" charset="-122"/>
                  <a:ea typeface="DengXian" panose="02010600030101010101" pitchFamily="2" charset="-122"/>
                </a:rPr>
                <a:t>MassBay</a:t>
              </a:r>
              <a:r>
                <a:rPr lang="en-US" sz="1800" b="0" i="0" dirty="0">
                  <a:solidFill>
                    <a:srgbClr val="4E274A"/>
                  </a:solidFill>
                  <a:effectLst/>
                  <a:latin typeface="DengXian" panose="02010600030101010101" pitchFamily="2" charset="-122"/>
                  <a:ea typeface="DengXian" panose="02010600030101010101" pitchFamily="2" charset="-122"/>
                </a:rPr>
                <a:t> Community College. Retrieved from </a:t>
              </a:r>
              <a:r>
                <a:rPr lang="en-US" sz="1800" b="0" i="0" u="sng" strike="noStrike" dirty="0">
                  <a:solidFill>
                    <a:srgbClr val="4E274A"/>
                  </a:solidFill>
                  <a:effectLst/>
                  <a:latin typeface="DengXian" panose="02010600030101010101" pitchFamily="2" charset="-122"/>
                  <a:ea typeface="DengXian" panose="02010600030101010101" pitchFamily="2" charset="-122"/>
                  <a:hlinkClick r:id="rId14">
                    <a:extLst>
                      <a:ext uri="{A12FA001-AC4F-418D-AE19-62706E023703}">
                        <ahyp:hlinkClr xmlns:ahyp="http://schemas.microsoft.com/office/drawing/2018/hyperlinkcolor" val="tx"/>
                      </a:ext>
                    </a:extLst>
                  </a:hlinkClick>
                </a:rPr>
                <a:t>https://www.massbay.edu/stem/mentor</a:t>
              </a:r>
              <a:r>
                <a:rPr lang="en-US" sz="1800" b="0" i="0" dirty="0">
                  <a:solidFill>
                    <a:srgbClr val="4E274A"/>
                  </a:solidFill>
                  <a:effectLst/>
                  <a:latin typeface="DengXian" panose="02010600030101010101" pitchFamily="2" charset="-122"/>
                  <a:ea typeface="DengXian" panose="02010600030101010101" pitchFamily="2" charset="-122"/>
                </a:rPr>
                <a:t> </a:t>
              </a:r>
              <a:endParaRPr lang="en-US" b="0" i="0" dirty="0">
                <a:solidFill>
                  <a:srgbClr val="4E274A"/>
                </a:solidFill>
                <a:effectLst/>
                <a:latin typeface="DengXian" panose="02010600030101010101" pitchFamily="2" charset="-122"/>
                <a:ea typeface="DengXian" panose="02010600030101010101" pitchFamily="2" charset="-122"/>
              </a:endParaRPr>
            </a:p>
            <a:p>
              <a:pPr algn="l" rtl="0" fontAlgn="base">
                <a:spcAft>
                  <a:spcPts val="1200"/>
                </a:spcAft>
              </a:pPr>
              <a:r>
                <a:rPr lang="en-US" sz="1800" b="0" i="0" dirty="0" err="1">
                  <a:solidFill>
                    <a:srgbClr val="4E274A"/>
                  </a:solidFill>
                  <a:effectLst/>
                  <a:latin typeface="DengXian" panose="02010600030101010101" pitchFamily="2" charset="-122"/>
                  <a:ea typeface="DengXian" panose="02010600030101010101" pitchFamily="2" charset="-122"/>
                </a:rPr>
                <a:t>Meerwijk</a:t>
              </a:r>
              <a:r>
                <a:rPr lang="en-US" sz="1800" b="0" i="0" dirty="0">
                  <a:solidFill>
                    <a:srgbClr val="4E274A"/>
                  </a:solidFill>
                  <a:effectLst/>
                  <a:latin typeface="DengXian" panose="02010600030101010101" pitchFamily="2" charset="-122"/>
                  <a:ea typeface="DengXian" panose="02010600030101010101" pitchFamily="2" charset="-122"/>
                </a:rPr>
                <a:t>, E. L., &amp; </a:t>
              </a:r>
              <a:r>
                <a:rPr lang="en-US" sz="1800" b="0" i="0" dirty="0" err="1">
                  <a:solidFill>
                    <a:srgbClr val="4E274A"/>
                  </a:solidFill>
                  <a:effectLst/>
                  <a:latin typeface="DengXian" panose="02010600030101010101" pitchFamily="2" charset="-122"/>
                  <a:ea typeface="DengXian" panose="02010600030101010101" pitchFamily="2" charset="-122"/>
                </a:rPr>
                <a:t>Sevelius</a:t>
              </a:r>
              <a:r>
                <a:rPr lang="en-US" sz="1800" b="0" i="0" dirty="0">
                  <a:solidFill>
                    <a:srgbClr val="4E274A"/>
                  </a:solidFill>
                  <a:effectLst/>
                  <a:latin typeface="DengXian" panose="02010600030101010101" pitchFamily="2" charset="-122"/>
                  <a:ea typeface="DengXian" panose="02010600030101010101" pitchFamily="2" charset="-122"/>
                </a:rPr>
                <a:t>, J. M. (2017). Transgender population size in the United States: A meta-regression of population-based probability samples. </a:t>
              </a:r>
              <a:r>
                <a:rPr lang="en-US" sz="1800" b="0" i="1" dirty="0">
                  <a:solidFill>
                    <a:srgbClr val="4E274A"/>
                  </a:solidFill>
                  <a:effectLst/>
                  <a:latin typeface="DengXian" panose="02010600030101010101" pitchFamily="2" charset="-122"/>
                  <a:ea typeface="DengXian" panose="02010600030101010101" pitchFamily="2" charset="-122"/>
                </a:rPr>
                <a:t>American Journal of Public Health</a:t>
              </a:r>
              <a:r>
                <a:rPr lang="en-US" sz="1800" b="0" i="0" dirty="0">
                  <a:solidFill>
                    <a:srgbClr val="4E274A"/>
                  </a:solidFill>
                  <a:effectLst/>
                  <a:latin typeface="DengXian" panose="02010600030101010101" pitchFamily="2" charset="-122"/>
                  <a:ea typeface="DengXian" panose="02010600030101010101" pitchFamily="2" charset="-122"/>
                </a:rPr>
                <a:t>, </a:t>
              </a:r>
              <a:r>
                <a:rPr lang="en-US" sz="1800" b="0" i="1" dirty="0">
                  <a:solidFill>
                    <a:srgbClr val="4E274A"/>
                  </a:solidFill>
                  <a:effectLst/>
                  <a:latin typeface="DengXian" panose="02010600030101010101" pitchFamily="2" charset="-122"/>
                  <a:ea typeface="DengXian" panose="02010600030101010101" pitchFamily="2" charset="-122"/>
                </a:rPr>
                <a:t>107</a:t>
              </a:r>
              <a:r>
                <a:rPr lang="en-US" sz="1800" b="0" i="0" dirty="0">
                  <a:solidFill>
                    <a:srgbClr val="4E274A"/>
                  </a:solidFill>
                  <a:effectLst/>
                  <a:latin typeface="DengXian" panose="02010600030101010101" pitchFamily="2" charset="-122"/>
                  <a:ea typeface="DengXian" panose="02010600030101010101" pitchFamily="2" charset="-122"/>
                </a:rPr>
                <a:t>(2). </a:t>
              </a:r>
              <a:r>
                <a:rPr lang="en-US" sz="1800" b="0" i="0" u="sng" strike="noStrike" dirty="0">
                  <a:solidFill>
                    <a:srgbClr val="4E274A"/>
                  </a:solidFill>
                  <a:effectLst/>
                  <a:latin typeface="DengXian" panose="02010600030101010101" pitchFamily="2" charset="-122"/>
                  <a:ea typeface="DengXian" panose="02010600030101010101" pitchFamily="2" charset="-122"/>
                  <a:hlinkClick r:id="rId15">
                    <a:extLst>
                      <a:ext uri="{A12FA001-AC4F-418D-AE19-62706E023703}">
                        <ahyp:hlinkClr xmlns:ahyp="http://schemas.microsoft.com/office/drawing/2018/hyperlinkcolor" val="tx"/>
                      </a:ext>
                    </a:extLst>
                  </a:hlinkClick>
                </a:rPr>
                <a:t>https://doi.org/10.2105/ajph.2016.303578</a:t>
              </a:r>
              <a:r>
                <a:rPr lang="en-US" sz="1800" b="0" i="0" dirty="0">
                  <a:solidFill>
                    <a:srgbClr val="4E274A"/>
                  </a:solidFill>
                  <a:effectLst/>
                  <a:latin typeface="DengXian" panose="02010600030101010101" pitchFamily="2" charset="-122"/>
                  <a:ea typeface="DengXian" panose="02010600030101010101" pitchFamily="2" charset="-122"/>
                </a:rPr>
                <a:t>  </a:t>
              </a:r>
              <a:endParaRPr lang="en-US" b="0" i="0" dirty="0">
                <a:solidFill>
                  <a:srgbClr val="4E274A"/>
                </a:solidFill>
                <a:effectLst/>
                <a:latin typeface="DengXian" panose="02010600030101010101" pitchFamily="2" charset="-122"/>
                <a:ea typeface="DengXian" panose="02010600030101010101" pitchFamily="2" charset="-122"/>
              </a:endParaRPr>
            </a:p>
            <a:p>
              <a:pPr algn="l" rtl="0" fontAlgn="base">
                <a:spcAft>
                  <a:spcPts val="1200"/>
                </a:spcAft>
              </a:pPr>
              <a:r>
                <a:rPr lang="en-US" sz="1800" b="0" i="0" dirty="0" err="1">
                  <a:solidFill>
                    <a:srgbClr val="4E274A"/>
                  </a:solidFill>
                  <a:effectLst/>
                  <a:latin typeface="DengXian" panose="02010600030101010101" pitchFamily="2" charset="-122"/>
                  <a:ea typeface="DengXian" panose="02010600030101010101" pitchFamily="2" charset="-122"/>
                </a:rPr>
                <a:t>Mintz</a:t>
              </a:r>
              <a:r>
                <a:rPr lang="en-US" sz="1800" b="0" i="0" dirty="0">
                  <a:solidFill>
                    <a:srgbClr val="4E274A"/>
                  </a:solidFill>
                  <a:effectLst/>
                  <a:latin typeface="DengXian" panose="02010600030101010101" pitchFamily="2" charset="-122"/>
                  <a:ea typeface="DengXian" panose="02010600030101010101" pitchFamily="2" charset="-122"/>
                </a:rPr>
                <a:t>, S. (2023, January 2). </a:t>
              </a:r>
              <a:r>
                <a:rPr lang="en-US" sz="1800" b="0" i="1" dirty="0">
                  <a:solidFill>
                    <a:srgbClr val="4E274A"/>
                  </a:solidFill>
                  <a:effectLst/>
                  <a:latin typeface="DengXian" panose="02010600030101010101" pitchFamily="2" charset="-122"/>
                  <a:ea typeface="DengXian" panose="02010600030101010101" pitchFamily="2" charset="-122"/>
                </a:rPr>
                <a:t>The power of relationships in undergraduate education. </a:t>
              </a:r>
              <a:r>
                <a:rPr lang="en-US" sz="1800" b="0" i="0" dirty="0" err="1">
                  <a:solidFill>
                    <a:srgbClr val="4E274A"/>
                  </a:solidFill>
                  <a:effectLst/>
                  <a:latin typeface="DengXian" panose="02010600030101010101" pitchFamily="2" charset="-122"/>
                  <a:ea typeface="DengXian" panose="02010600030101010101" pitchFamily="2" charset="-122"/>
                </a:rPr>
                <a:t>InsideHigherEd</a:t>
              </a:r>
              <a:r>
                <a:rPr lang="en-US" sz="1800" b="0" i="0" dirty="0">
                  <a:solidFill>
                    <a:srgbClr val="4E274A"/>
                  </a:solidFill>
                  <a:effectLst/>
                  <a:latin typeface="DengXian" panose="02010600030101010101" pitchFamily="2" charset="-122"/>
                  <a:ea typeface="DengXian" panose="02010600030101010101" pitchFamily="2" charset="-122"/>
                </a:rPr>
                <a:t>. Retrieved from </a:t>
              </a:r>
              <a:r>
                <a:rPr lang="en-US" sz="1800" b="0" i="0" u="sng" strike="noStrike" dirty="0">
                  <a:solidFill>
                    <a:srgbClr val="4E274A"/>
                  </a:solidFill>
                  <a:effectLst/>
                  <a:latin typeface="DengXian" panose="02010600030101010101" pitchFamily="2" charset="-122"/>
                  <a:ea typeface="DengXian" panose="02010600030101010101" pitchFamily="2" charset="-122"/>
                  <a:hlinkClick r:id="rId16">
                    <a:extLst>
                      <a:ext uri="{A12FA001-AC4F-418D-AE19-62706E023703}">
                        <ahyp:hlinkClr xmlns:ahyp="http://schemas.microsoft.com/office/drawing/2018/hyperlinkcolor" val="tx"/>
                      </a:ext>
                    </a:extLst>
                  </a:hlinkClick>
                </a:rPr>
                <a:t>https://www.insidehighered.com/blogs/higher-ed-gamma/power-relationships-undergraduate-education</a:t>
              </a:r>
              <a:r>
                <a:rPr lang="en-US" sz="1800" b="0" i="0" dirty="0">
                  <a:solidFill>
                    <a:srgbClr val="4E274A"/>
                  </a:solidFill>
                  <a:effectLst/>
                  <a:latin typeface="DengXian" panose="02010600030101010101" pitchFamily="2" charset="-122"/>
                  <a:ea typeface="DengXian" panose="02010600030101010101" pitchFamily="2" charset="-122"/>
                </a:rPr>
                <a:t>  </a:t>
              </a:r>
              <a:endParaRPr lang="en-US" b="0" i="0" dirty="0">
                <a:solidFill>
                  <a:srgbClr val="4E274A"/>
                </a:solidFill>
                <a:effectLst/>
                <a:latin typeface="DengXian" panose="02010600030101010101" pitchFamily="2" charset="-122"/>
                <a:ea typeface="DengXian" panose="02010600030101010101" pitchFamily="2" charset="-122"/>
              </a:endParaRPr>
            </a:p>
            <a:p>
              <a:pPr algn="l" rtl="0" fontAlgn="base">
                <a:spcAft>
                  <a:spcPts val="1200"/>
                </a:spcAft>
              </a:pPr>
              <a:r>
                <a:rPr lang="en-US" sz="1800" b="0" i="0" dirty="0">
                  <a:solidFill>
                    <a:srgbClr val="4E274A"/>
                  </a:solidFill>
                  <a:effectLst/>
                  <a:latin typeface="DengXian" panose="02010600030101010101" pitchFamily="2" charset="-122"/>
                  <a:ea typeface="DengXian" panose="02010600030101010101" pitchFamily="2" charset="-122"/>
                </a:rPr>
                <a:t>Northeastern University. (2022, March 3). </a:t>
              </a:r>
              <a:r>
                <a:rPr lang="en-US" sz="1800" b="0" i="1" dirty="0">
                  <a:solidFill>
                    <a:srgbClr val="4E274A"/>
                  </a:solidFill>
                  <a:effectLst/>
                  <a:latin typeface="DengXian" panose="02010600030101010101" pitchFamily="2" charset="-122"/>
                  <a:ea typeface="DengXian" panose="02010600030101010101" pitchFamily="2" charset="-122"/>
                </a:rPr>
                <a:t>Home</a:t>
              </a:r>
              <a:r>
                <a:rPr lang="en-US" sz="1800" b="0" i="0" dirty="0">
                  <a:solidFill>
                    <a:srgbClr val="4E274A"/>
                  </a:solidFill>
                  <a:effectLst/>
                  <a:latin typeface="DengXian" panose="02010600030101010101" pitchFamily="2" charset="-122"/>
                  <a:ea typeface="DengXian" panose="02010600030101010101" pitchFamily="2" charset="-122"/>
                </a:rPr>
                <a:t>. Academic Plan. Retrieved from </a:t>
              </a:r>
              <a:r>
                <a:rPr lang="en-US" sz="1800" b="0" i="0" u="sng" strike="noStrike" dirty="0">
                  <a:solidFill>
                    <a:srgbClr val="4E274A"/>
                  </a:solidFill>
                  <a:effectLst/>
                  <a:latin typeface="DengXian" panose="02010600030101010101" pitchFamily="2" charset="-122"/>
                  <a:ea typeface="DengXian" panose="02010600030101010101" pitchFamily="2" charset="-122"/>
                  <a:hlinkClick r:id="rId17">
                    <a:extLst>
                      <a:ext uri="{A12FA001-AC4F-418D-AE19-62706E023703}">
                        <ahyp:hlinkClr xmlns:ahyp="http://schemas.microsoft.com/office/drawing/2018/hyperlinkcolor" val="tx"/>
                      </a:ext>
                    </a:extLst>
                  </a:hlinkClick>
                </a:rPr>
                <a:t>https://academicplan.northeastern.edu/#academic-plan-2</a:t>
              </a:r>
              <a:r>
                <a:rPr lang="en-US" sz="1800" b="0" i="0" dirty="0">
                  <a:solidFill>
                    <a:srgbClr val="4E274A"/>
                  </a:solidFill>
                  <a:effectLst/>
                  <a:latin typeface="DengXian" panose="02010600030101010101" pitchFamily="2" charset="-122"/>
                  <a:ea typeface="DengXian" panose="02010600030101010101" pitchFamily="2" charset="-122"/>
                </a:rPr>
                <a:t>   </a:t>
              </a:r>
              <a:endParaRPr lang="en-US" b="0" i="0" dirty="0">
                <a:solidFill>
                  <a:srgbClr val="4E274A"/>
                </a:solidFill>
                <a:effectLst/>
                <a:latin typeface="DengXian" panose="02010600030101010101" pitchFamily="2" charset="-122"/>
                <a:ea typeface="DengXian" panose="02010600030101010101" pitchFamily="2" charset="-122"/>
              </a:endParaRPr>
            </a:p>
            <a:p>
              <a:pPr algn="l" rtl="0" fontAlgn="base">
                <a:spcAft>
                  <a:spcPts val="1200"/>
                </a:spcAft>
              </a:pPr>
              <a:r>
                <a:rPr lang="en-US" sz="1800" b="0" i="0" dirty="0">
                  <a:solidFill>
                    <a:srgbClr val="4E274A"/>
                  </a:solidFill>
                  <a:effectLst/>
                  <a:latin typeface="DengXian" panose="02010600030101010101" pitchFamily="2" charset="-122"/>
                  <a:ea typeface="DengXian" panose="02010600030101010101" pitchFamily="2" charset="-122"/>
                </a:rPr>
                <a:t>Northeastern University. (2021). </a:t>
              </a:r>
              <a:r>
                <a:rPr lang="en-US" sz="1800" b="0" i="1" dirty="0">
                  <a:solidFill>
                    <a:srgbClr val="4E274A"/>
                  </a:solidFill>
                  <a:effectLst/>
                  <a:latin typeface="DengXian" panose="02010600030101010101" pitchFamily="2" charset="-122"/>
                  <a:ea typeface="DengXian" panose="02010600030101010101" pitchFamily="2" charset="-122"/>
                </a:rPr>
                <a:t>Facts and figures 2021</a:t>
              </a:r>
              <a:r>
                <a:rPr lang="en-US" sz="1800" b="0" i="0" dirty="0">
                  <a:solidFill>
                    <a:srgbClr val="4E274A"/>
                  </a:solidFill>
                  <a:effectLst/>
                  <a:latin typeface="DengXian" panose="02010600030101010101" pitchFamily="2" charset="-122"/>
                  <a:ea typeface="DengXian" panose="02010600030101010101" pitchFamily="2" charset="-122"/>
                </a:rPr>
                <a:t>. Facts and Figures. Retrieved from </a:t>
              </a:r>
              <a:r>
                <a:rPr lang="en-US" sz="1800" b="0" i="0" u="sng" strike="noStrike" dirty="0">
                  <a:solidFill>
                    <a:srgbClr val="4E274A"/>
                  </a:solidFill>
                  <a:effectLst/>
                  <a:latin typeface="DengXian" panose="02010600030101010101" pitchFamily="2" charset="-122"/>
                  <a:ea typeface="DengXian" panose="02010600030101010101" pitchFamily="2" charset="-122"/>
                  <a:hlinkClick r:id="rId18">
                    <a:extLst>
                      <a:ext uri="{A12FA001-AC4F-418D-AE19-62706E023703}">
                        <ahyp:hlinkClr xmlns:ahyp="http://schemas.microsoft.com/office/drawing/2018/hyperlinkcolor" val="tx"/>
                      </a:ext>
                    </a:extLst>
                  </a:hlinkClick>
                </a:rPr>
                <a:t>https://facts.northeastern.edu/</a:t>
              </a:r>
              <a:r>
                <a:rPr lang="en-US" sz="1800" b="0" i="0" dirty="0">
                  <a:solidFill>
                    <a:srgbClr val="4E274A"/>
                  </a:solidFill>
                  <a:effectLst/>
                  <a:latin typeface="DengXian" panose="02010600030101010101" pitchFamily="2" charset="-122"/>
                  <a:ea typeface="DengXian" panose="02010600030101010101" pitchFamily="2" charset="-122"/>
                </a:rPr>
                <a:t> </a:t>
              </a:r>
              <a:endParaRPr lang="en-US" b="0" i="0" dirty="0">
                <a:solidFill>
                  <a:srgbClr val="4E274A"/>
                </a:solidFill>
                <a:effectLst/>
                <a:latin typeface="DengXian" panose="02010600030101010101" pitchFamily="2" charset="-122"/>
                <a:ea typeface="DengXian" panose="02010600030101010101" pitchFamily="2" charset="-122"/>
              </a:endParaRPr>
            </a:p>
            <a:p>
              <a:pPr algn="l" rtl="0" fontAlgn="base">
                <a:spcAft>
                  <a:spcPts val="1200"/>
                </a:spcAft>
              </a:pPr>
              <a:r>
                <a:rPr lang="en-US" sz="1800" b="0" i="0" dirty="0">
                  <a:solidFill>
                    <a:srgbClr val="4E274A"/>
                  </a:solidFill>
                  <a:effectLst/>
                  <a:latin typeface="DengXian" panose="02010600030101010101" pitchFamily="2" charset="-122"/>
                  <a:ea typeface="DengXian" panose="02010600030101010101" pitchFamily="2" charset="-122"/>
                </a:rPr>
                <a:t>Northeastern University. (2021).</a:t>
              </a:r>
              <a:r>
                <a:rPr lang="en-US" sz="1800" b="0" i="1" dirty="0">
                  <a:solidFill>
                    <a:srgbClr val="4E274A"/>
                  </a:solidFill>
                  <a:effectLst/>
                  <a:latin typeface="DengXian" panose="02010600030101010101" pitchFamily="2" charset="-122"/>
                  <a:ea typeface="DengXian" panose="02010600030101010101" pitchFamily="2" charset="-122"/>
                </a:rPr>
                <a:t> Mission and history</a:t>
              </a:r>
              <a:r>
                <a:rPr lang="en-US" sz="1800" b="0" i="0" dirty="0">
                  <a:solidFill>
                    <a:srgbClr val="4E274A"/>
                  </a:solidFill>
                  <a:effectLst/>
                  <a:latin typeface="DengXian" panose="02010600030101010101" pitchFamily="2" charset="-122"/>
                  <a:ea typeface="DengXian" panose="02010600030101010101" pitchFamily="2" charset="-122"/>
                </a:rPr>
                <a:t>. LGBTQA. Retrieved from </a:t>
              </a:r>
              <a:r>
                <a:rPr lang="en-US" sz="1800" b="0" i="0" u="sng" strike="noStrike" dirty="0">
                  <a:solidFill>
                    <a:srgbClr val="4E274A"/>
                  </a:solidFill>
                  <a:effectLst/>
                  <a:latin typeface="DengXian" panose="02010600030101010101" pitchFamily="2" charset="-122"/>
                  <a:ea typeface="DengXian" panose="02010600030101010101" pitchFamily="2" charset="-122"/>
                  <a:hlinkClick r:id="rId19">
                    <a:extLst>
                      <a:ext uri="{A12FA001-AC4F-418D-AE19-62706E023703}">
                        <ahyp:hlinkClr xmlns:ahyp="http://schemas.microsoft.com/office/drawing/2018/hyperlinkcolor" val="tx"/>
                      </a:ext>
                    </a:extLst>
                  </a:hlinkClick>
                </a:rPr>
                <a:t>https://lgbtqa.northeastern.edu/mission-and-history/</a:t>
              </a:r>
              <a:r>
                <a:rPr lang="en-US" sz="1800" b="0" i="0" dirty="0">
                  <a:solidFill>
                    <a:srgbClr val="4E274A"/>
                  </a:solidFill>
                  <a:effectLst/>
                  <a:latin typeface="DengXian" panose="02010600030101010101" pitchFamily="2" charset="-122"/>
                  <a:ea typeface="DengXian" panose="02010600030101010101" pitchFamily="2" charset="-122"/>
                </a:rPr>
                <a:t>  </a:t>
              </a:r>
              <a:endParaRPr lang="en-US" b="0" i="0" dirty="0">
                <a:solidFill>
                  <a:srgbClr val="4E274A"/>
                </a:solidFill>
                <a:effectLst/>
                <a:latin typeface="DengXian" panose="02010600030101010101" pitchFamily="2" charset="-122"/>
                <a:ea typeface="DengXian" panose="02010600030101010101" pitchFamily="2" charset="-122"/>
              </a:endParaRPr>
            </a:p>
            <a:p>
              <a:pPr algn="l" rtl="0" fontAlgn="base">
                <a:spcAft>
                  <a:spcPts val="1200"/>
                </a:spcAft>
              </a:pPr>
              <a:r>
                <a:rPr lang="en-US" sz="1800" b="0" i="0" dirty="0">
                  <a:solidFill>
                    <a:srgbClr val="4E274A"/>
                  </a:solidFill>
                  <a:effectLst/>
                  <a:latin typeface="DengXian" panose="02010600030101010101" pitchFamily="2" charset="-122"/>
                  <a:ea typeface="DengXian" panose="02010600030101010101" pitchFamily="2" charset="-122"/>
                </a:rPr>
                <a:t>Northeastern University. (2023). </a:t>
              </a:r>
              <a:r>
                <a:rPr lang="en-US" sz="1800" b="0" i="1" dirty="0">
                  <a:solidFill>
                    <a:srgbClr val="4E274A"/>
                  </a:solidFill>
                  <a:effectLst/>
                  <a:latin typeface="DengXian" panose="02010600030101010101" pitchFamily="2" charset="-122"/>
                  <a:ea typeface="DengXian" panose="02010600030101010101" pitchFamily="2" charset="-122"/>
                </a:rPr>
                <a:t>Tips for Responsible Employees</a:t>
              </a:r>
              <a:r>
                <a:rPr lang="en-US" sz="1800" b="0" i="0" dirty="0">
                  <a:solidFill>
                    <a:srgbClr val="4E274A"/>
                  </a:solidFill>
                  <a:effectLst/>
                  <a:latin typeface="DengXian" panose="02010600030101010101" pitchFamily="2" charset="-122"/>
                  <a:ea typeface="DengXian" panose="02010600030101010101" pitchFamily="2" charset="-122"/>
                </a:rPr>
                <a:t>. Title IX. Retrieved from </a:t>
              </a:r>
              <a:r>
                <a:rPr lang="en-US" sz="1800" b="0" i="0" u="sng" strike="noStrike" dirty="0">
                  <a:solidFill>
                    <a:srgbClr val="4E274A"/>
                  </a:solidFill>
                  <a:effectLst/>
                  <a:latin typeface="DengXian" panose="02010600030101010101" pitchFamily="2" charset="-122"/>
                  <a:ea typeface="DengXian" panose="02010600030101010101" pitchFamily="2" charset="-122"/>
                  <a:hlinkClick r:id="rId20">
                    <a:extLst>
                      <a:ext uri="{A12FA001-AC4F-418D-AE19-62706E023703}">
                        <ahyp:hlinkClr xmlns:ahyp="http://schemas.microsoft.com/office/drawing/2018/hyperlinkcolor" val="tx"/>
                      </a:ext>
                    </a:extLst>
                  </a:hlinkClick>
                </a:rPr>
                <a:t>https://www.northeastern.edu/ouec/training-and-education/</a:t>
              </a:r>
              <a:r>
                <a:rPr lang="en-US" sz="1800" b="0" i="0" dirty="0">
                  <a:solidFill>
                    <a:srgbClr val="4E274A"/>
                  </a:solidFill>
                  <a:effectLst/>
                  <a:latin typeface="DengXian" panose="02010600030101010101" pitchFamily="2" charset="-122"/>
                  <a:ea typeface="DengXian" panose="02010600030101010101" pitchFamily="2" charset="-122"/>
                </a:rPr>
                <a:t> </a:t>
              </a:r>
              <a:endParaRPr lang="en-US" b="0" i="0" dirty="0">
                <a:solidFill>
                  <a:srgbClr val="4E274A"/>
                </a:solidFill>
                <a:effectLst/>
                <a:latin typeface="DengXian" panose="02010600030101010101" pitchFamily="2" charset="-122"/>
                <a:ea typeface="DengXian" panose="02010600030101010101" pitchFamily="2" charset="-122"/>
              </a:endParaRPr>
            </a:p>
            <a:p>
              <a:pPr algn="l" rtl="0" fontAlgn="base">
                <a:spcAft>
                  <a:spcPts val="1200"/>
                </a:spcAft>
              </a:pPr>
              <a:r>
                <a:rPr lang="en-US" sz="1800" b="0" i="0" dirty="0">
                  <a:solidFill>
                    <a:srgbClr val="4E274A"/>
                  </a:solidFill>
                  <a:effectLst/>
                  <a:latin typeface="DengXian" panose="02010600030101010101" pitchFamily="2" charset="-122"/>
                  <a:ea typeface="DengXian" panose="02010600030101010101" pitchFamily="2" charset="-122"/>
                </a:rPr>
                <a:t>OPEN. (2023). </a:t>
              </a:r>
              <a:r>
                <a:rPr lang="en-US" sz="1800" b="0" i="1" dirty="0">
                  <a:solidFill>
                    <a:srgbClr val="4E274A"/>
                  </a:solidFill>
                  <a:effectLst/>
                  <a:latin typeface="DengXian" panose="02010600030101010101" pitchFamily="2" charset="-122"/>
                  <a:ea typeface="DengXian" panose="02010600030101010101" pitchFamily="2" charset="-122"/>
                </a:rPr>
                <a:t>Online modules</a:t>
              </a:r>
              <a:r>
                <a:rPr lang="en-US" sz="1800" b="0" i="0" dirty="0">
                  <a:solidFill>
                    <a:srgbClr val="4E274A"/>
                  </a:solidFill>
                  <a:effectLst/>
                  <a:latin typeface="DengXian" panose="02010600030101010101" pitchFamily="2" charset="-122"/>
                  <a:ea typeface="DengXian" panose="02010600030101010101" pitchFamily="2" charset="-122"/>
                </a:rPr>
                <a:t>. OPEN. Retrieved from </a:t>
              </a:r>
              <a:r>
                <a:rPr lang="en-US" sz="1800" b="0" i="0" u="sng" strike="noStrike" dirty="0">
                  <a:solidFill>
                    <a:srgbClr val="4E274A"/>
                  </a:solidFill>
                  <a:effectLst/>
                  <a:latin typeface="DengXian" panose="02010600030101010101" pitchFamily="2" charset="-122"/>
                  <a:ea typeface="DengXian" panose="02010600030101010101" pitchFamily="2" charset="-122"/>
                  <a:hlinkClick r:id="rId21">
                    <a:extLst>
                      <a:ext uri="{A12FA001-AC4F-418D-AE19-62706E023703}">
                        <ahyp:hlinkClr xmlns:ahyp="http://schemas.microsoft.com/office/drawing/2018/hyperlinkcolor" val="tx"/>
                      </a:ext>
                    </a:extLst>
                  </a:hlinkClick>
                </a:rPr>
                <a:t>https://open.studentlife.northeastern.edu/programs-and-services/online-modules/</a:t>
              </a:r>
              <a:r>
                <a:rPr lang="en-US" sz="1800" b="0" i="0" dirty="0">
                  <a:solidFill>
                    <a:srgbClr val="4E274A"/>
                  </a:solidFill>
                  <a:effectLst/>
                  <a:latin typeface="DengXian" panose="02010600030101010101" pitchFamily="2" charset="-122"/>
                  <a:ea typeface="DengXian" panose="02010600030101010101" pitchFamily="2" charset="-122"/>
                </a:rPr>
                <a:t>  </a:t>
              </a:r>
              <a:endParaRPr lang="en-US" b="0" i="0" dirty="0">
                <a:solidFill>
                  <a:srgbClr val="4E274A"/>
                </a:solidFill>
                <a:effectLst/>
                <a:latin typeface="DengXian" panose="02010600030101010101" pitchFamily="2" charset="-122"/>
                <a:ea typeface="DengXian" panose="02010600030101010101" pitchFamily="2" charset="-122"/>
              </a:endParaRPr>
            </a:p>
            <a:p>
              <a:pPr algn="l" rtl="0" fontAlgn="base">
                <a:spcAft>
                  <a:spcPts val="1200"/>
                </a:spcAft>
              </a:pPr>
              <a:r>
                <a:rPr lang="en-US" sz="1800" b="0" i="0" dirty="0">
                  <a:solidFill>
                    <a:srgbClr val="4E274A"/>
                  </a:solidFill>
                  <a:effectLst/>
                  <a:latin typeface="DengXian" panose="02010600030101010101" pitchFamily="2" charset="-122"/>
                  <a:ea typeface="DengXian" panose="02010600030101010101" pitchFamily="2" charset="-122"/>
                </a:rPr>
                <a:t>OPEN. (2023). </a:t>
              </a:r>
              <a:r>
                <a:rPr lang="en-US" sz="1800" b="0" i="1" dirty="0">
                  <a:solidFill>
                    <a:srgbClr val="4E274A"/>
                  </a:solidFill>
                  <a:effectLst/>
                  <a:latin typeface="DengXian" panose="02010600030101010101" pitchFamily="2" charset="-122"/>
                  <a:ea typeface="DengXian" panose="02010600030101010101" pitchFamily="2" charset="-122"/>
                </a:rPr>
                <a:t>Presentations and programs</a:t>
              </a:r>
              <a:r>
                <a:rPr lang="en-US" sz="1800" b="0" i="0" dirty="0">
                  <a:solidFill>
                    <a:srgbClr val="4E274A"/>
                  </a:solidFill>
                  <a:effectLst/>
                  <a:latin typeface="DengXian" panose="02010600030101010101" pitchFamily="2" charset="-122"/>
                  <a:ea typeface="DengXian" panose="02010600030101010101" pitchFamily="2" charset="-122"/>
                </a:rPr>
                <a:t>. OPEN. Retrieved from </a:t>
              </a:r>
              <a:r>
                <a:rPr lang="en-US" sz="1800" b="0" i="0" u="sng" strike="noStrike" dirty="0">
                  <a:solidFill>
                    <a:srgbClr val="4E274A"/>
                  </a:solidFill>
                  <a:effectLst/>
                  <a:latin typeface="DengXian" panose="02010600030101010101" pitchFamily="2" charset="-122"/>
                  <a:ea typeface="DengXian" panose="02010600030101010101" pitchFamily="2" charset="-122"/>
                  <a:hlinkClick r:id="rId22">
                    <a:extLst>
                      <a:ext uri="{A12FA001-AC4F-418D-AE19-62706E023703}">
                        <ahyp:hlinkClr xmlns:ahyp="http://schemas.microsoft.com/office/drawing/2018/hyperlinkcolor" val="tx"/>
                      </a:ext>
                    </a:extLst>
                  </a:hlinkClick>
                </a:rPr>
                <a:t>https://open.studentlife.northeastern.edu/programs-and-services/presentations/</a:t>
              </a:r>
              <a:r>
                <a:rPr lang="en-US" sz="1800" b="0" i="0" dirty="0">
                  <a:solidFill>
                    <a:srgbClr val="4E274A"/>
                  </a:solidFill>
                  <a:effectLst/>
                  <a:latin typeface="DengXian" panose="02010600030101010101" pitchFamily="2" charset="-122"/>
                  <a:ea typeface="DengXian" panose="02010600030101010101" pitchFamily="2" charset="-122"/>
                </a:rPr>
                <a:t>  </a:t>
              </a:r>
              <a:endParaRPr lang="en-US" b="0" i="0" dirty="0">
                <a:solidFill>
                  <a:srgbClr val="4E274A"/>
                </a:solidFill>
                <a:effectLst/>
                <a:latin typeface="DengXian" panose="02010600030101010101" pitchFamily="2" charset="-122"/>
                <a:ea typeface="DengXian" panose="02010600030101010101" pitchFamily="2" charset="-122"/>
              </a:endParaRPr>
            </a:p>
            <a:p>
              <a:pPr algn="l" rtl="0" fontAlgn="base">
                <a:spcAft>
                  <a:spcPts val="1200"/>
                </a:spcAft>
              </a:pPr>
              <a:r>
                <a:rPr lang="en-US" sz="1800" b="0" i="0" dirty="0">
                  <a:solidFill>
                    <a:srgbClr val="4E274A"/>
                  </a:solidFill>
                  <a:effectLst/>
                  <a:latin typeface="DengXian" panose="02010600030101010101" pitchFamily="2" charset="-122"/>
                  <a:ea typeface="DengXian" panose="02010600030101010101" pitchFamily="2" charset="-122"/>
                </a:rPr>
                <a:t>Paris, B. (2023, February 13). </a:t>
              </a:r>
              <a:r>
                <a:rPr lang="en-US" sz="1800" b="0" i="1" dirty="0">
                  <a:solidFill>
                    <a:srgbClr val="4E274A"/>
                  </a:solidFill>
                  <a:effectLst/>
                  <a:latin typeface="DengXian" panose="02010600030101010101" pitchFamily="2" charset="-122"/>
                  <a:ea typeface="DengXian" panose="02010600030101010101" pitchFamily="2" charset="-122"/>
                </a:rPr>
                <a:t>Inside higher ed</a:t>
              </a:r>
              <a:r>
                <a:rPr lang="en-US" sz="1800" b="0" i="0" dirty="0">
                  <a:solidFill>
                    <a:srgbClr val="4E274A"/>
                  </a:solidFill>
                  <a:effectLst/>
                  <a:latin typeface="DengXian" panose="02010600030101010101" pitchFamily="2" charset="-122"/>
                  <a:ea typeface="DengXian" panose="02010600030101010101" pitchFamily="2" charset="-122"/>
                </a:rPr>
                <a:t>. Society gives students an A for effort (opinion). Retrieved February 26, 2023, from </a:t>
              </a:r>
              <a:r>
                <a:rPr lang="en-US" sz="1800" b="0" i="0" u="sng" strike="noStrike" dirty="0">
                  <a:solidFill>
                    <a:srgbClr val="4E274A"/>
                  </a:solidFill>
                  <a:effectLst/>
                  <a:latin typeface="DengXian" panose="02010600030101010101" pitchFamily="2" charset="-122"/>
                  <a:ea typeface="DengXian" panose="02010600030101010101" pitchFamily="2" charset="-122"/>
                  <a:hlinkClick r:id="rId23">
                    <a:extLst>
                      <a:ext uri="{A12FA001-AC4F-418D-AE19-62706E023703}">
                        <ahyp:hlinkClr xmlns:ahyp="http://schemas.microsoft.com/office/drawing/2018/hyperlinkcolor" val="tx"/>
                      </a:ext>
                    </a:extLst>
                  </a:hlinkClick>
                </a:rPr>
                <a:t>https://www.insidehighered.com/admissions/views/2023/02/13/society-gives-students-effort-opinion</a:t>
              </a:r>
              <a:r>
                <a:rPr lang="en-US" sz="1800" b="0" i="0" dirty="0">
                  <a:solidFill>
                    <a:srgbClr val="4E274A"/>
                  </a:solidFill>
                  <a:effectLst/>
                  <a:latin typeface="DengXian" panose="02010600030101010101" pitchFamily="2" charset="-122"/>
                  <a:ea typeface="DengXian" panose="02010600030101010101" pitchFamily="2" charset="-122"/>
                </a:rPr>
                <a:t> </a:t>
              </a:r>
              <a:endParaRPr lang="en-US" b="0" i="0" dirty="0">
                <a:solidFill>
                  <a:srgbClr val="4E274A"/>
                </a:solidFill>
                <a:effectLst/>
                <a:latin typeface="DengXian" panose="02010600030101010101" pitchFamily="2" charset="-122"/>
                <a:ea typeface="DengXian" panose="02010600030101010101" pitchFamily="2" charset="-122"/>
              </a:endParaRPr>
            </a:p>
            <a:p>
              <a:pPr algn="l" rtl="0" fontAlgn="base">
                <a:spcAft>
                  <a:spcPts val="1200"/>
                </a:spcAft>
              </a:pPr>
              <a:r>
                <a:rPr lang="en-US" sz="1800" b="0" i="0" dirty="0" err="1">
                  <a:solidFill>
                    <a:srgbClr val="4E274A"/>
                  </a:solidFill>
                  <a:effectLst/>
                  <a:latin typeface="DengXian" panose="02010600030101010101" pitchFamily="2" charset="-122"/>
                  <a:ea typeface="DengXian" panose="02010600030101010101" pitchFamily="2" charset="-122"/>
                </a:rPr>
                <a:t>QR.io</a:t>
              </a:r>
              <a:r>
                <a:rPr lang="en-US" sz="1800" b="0" i="0" dirty="0">
                  <a:solidFill>
                    <a:srgbClr val="4E274A"/>
                  </a:solidFill>
                  <a:effectLst/>
                  <a:latin typeface="DengXian" panose="02010600030101010101" pitchFamily="2" charset="-122"/>
                  <a:ea typeface="DengXian" panose="02010600030101010101" pitchFamily="2" charset="-122"/>
                </a:rPr>
                <a:t>. (2023). </a:t>
              </a:r>
              <a:r>
                <a:rPr lang="en-US" sz="1800" b="0" i="1" dirty="0">
                  <a:solidFill>
                    <a:srgbClr val="4E274A"/>
                  </a:solidFill>
                  <a:effectLst/>
                  <a:latin typeface="DengXian" panose="02010600030101010101" pitchFamily="2" charset="-122"/>
                  <a:ea typeface="DengXian" panose="02010600030101010101" pitchFamily="2" charset="-122"/>
                </a:rPr>
                <a:t>Pricing plans made simple</a:t>
              </a:r>
              <a:r>
                <a:rPr lang="en-US" sz="1800" b="0" i="0" dirty="0">
                  <a:solidFill>
                    <a:srgbClr val="4E274A"/>
                  </a:solidFill>
                  <a:effectLst/>
                  <a:latin typeface="DengXian" panose="02010600030101010101" pitchFamily="2" charset="-122"/>
                  <a:ea typeface="DengXian" panose="02010600030101010101" pitchFamily="2" charset="-122"/>
                </a:rPr>
                <a:t>. </a:t>
              </a:r>
              <a:r>
                <a:rPr lang="en-US" sz="1800" b="0" i="0" dirty="0" err="1">
                  <a:solidFill>
                    <a:srgbClr val="4E274A"/>
                  </a:solidFill>
                  <a:effectLst/>
                  <a:latin typeface="DengXian" panose="02010600030101010101" pitchFamily="2" charset="-122"/>
                  <a:ea typeface="DengXian" panose="02010600030101010101" pitchFamily="2" charset="-122"/>
                </a:rPr>
                <a:t>QR.io</a:t>
              </a:r>
              <a:r>
                <a:rPr lang="en-US" sz="1800" b="0" i="0" dirty="0">
                  <a:solidFill>
                    <a:srgbClr val="4E274A"/>
                  </a:solidFill>
                  <a:effectLst/>
                  <a:latin typeface="DengXian" panose="02010600030101010101" pitchFamily="2" charset="-122"/>
                  <a:ea typeface="DengXian" panose="02010600030101010101" pitchFamily="2" charset="-122"/>
                </a:rPr>
                <a:t>. Retrieved from </a:t>
              </a:r>
              <a:r>
                <a:rPr lang="en-US" sz="1800" b="0" i="0" u="sng" strike="noStrike" dirty="0">
                  <a:solidFill>
                    <a:srgbClr val="4E274A"/>
                  </a:solidFill>
                  <a:effectLst/>
                  <a:latin typeface="DengXian" panose="02010600030101010101" pitchFamily="2" charset="-122"/>
                  <a:ea typeface="DengXian" panose="02010600030101010101" pitchFamily="2" charset="-122"/>
                  <a:hlinkClick r:id="rId24">
                    <a:extLst>
                      <a:ext uri="{A12FA001-AC4F-418D-AE19-62706E023703}">
                        <ahyp:hlinkClr xmlns:ahyp="http://schemas.microsoft.com/office/drawing/2018/hyperlinkcolor" val="tx"/>
                      </a:ext>
                    </a:extLst>
                  </a:hlinkClick>
                </a:rPr>
                <a:t>https://qr.io/pricing</a:t>
              </a:r>
              <a:r>
                <a:rPr lang="en-US" sz="1800" b="0" i="0" dirty="0">
                  <a:solidFill>
                    <a:srgbClr val="4E274A"/>
                  </a:solidFill>
                  <a:effectLst/>
                  <a:latin typeface="DengXian" panose="02010600030101010101" pitchFamily="2" charset="-122"/>
                  <a:ea typeface="DengXian" panose="02010600030101010101" pitchFamily="2" charset="-122"/>
                </a:rPr>
                <a:t>  </a:t>
              </a:r>
              <a:endParaRPr lang="en-US" b="0" i="0" dirty="0">
                <a:solidFill>
                  <a:srgbClr val="4E274A"/>
                </a:solidFill>
                <a:effectLst/>
                <a:latin typeface="DengXian" panose="02010600030101010101" pitchFamily="2" charset="-122"/>
                <a:ea typeface="DengXian" panose="02010600030101010101" pitchFamily="2" charset="-122"/>
              </a:endParaRPr>
            </a:p>
            <a:p>
              <a:pPr algn="l" rtl="0" fontAlgn="base">
                <a:spcAft>
                  <a:spcPts val="1200"/>
                </a:spcAft>
              </a:pPr>
              <a:r>
                <a:rPr lang="en-US" sz="1800" b="0" i="0" dirty="0" err="1">
                  <a:solidFill>
                    <a:srgbClr val="4E274A"/>
                  </a:solidFill>
                  <a:effectLst/>
                  <a:latin typeface="DengXian" panose="02010600030101010101" pitchFamily="2" charset="-122"/>
                  <a:ea typeface="DengXian" panose="02010600030101010101" pitchFamily="2" charset="-122"/>
                </a:rPr>
                <a:t>Rendón</a:t>
              </a:r>
              <a:r>
                <a:rPr lang="en-US" sz="1800" b="0" i="0" dirty="0">
                  <a:solidFill>
                    <a:srgbClr val="4E274A"/>
                  </a:solidFill>
                  <a:effectLst/>
                  <a:latin typeface="DengXian" panose="02010600030101010101" pitchFamily="2" charset="-122"/>
                  <a:ea typeface="DengXian" panose="02010600030101010101" pitchFamily="2" charset="-122"/>
                </a:rPr>
                <a:t> , L. I., &amp; Muñoz, S. M. (2011). Revisiting validation theory: Theoretical foundations, applications, and extensions. </a:t>
              </a:r>
              <a:r>
                <a:rPr lang="en-US" sz="1800" b="0" i="1" dirty="0">
                  <a:solidFill>
                    <a:srgbClr val="4E274A"/>
                  </a:solidFill>
                  <a:effectLst/>
                  <a:latin typeface="DengXian" panose="02010600030101010101" pitchFamily="2" charset="-122"/>
                  <a:ea typeface="DengXian" panose="02010600030101010101" pitchFamily="2" charset="-122"/>
                </a:rPr>
                <a:t>Enrollment Management Journal</a:t>
              </a:r>
              <a:r>
                <a:rPr lang="en-US" sz="1800" b="0" i="0" dirty="0">
                  <a:solidFill>
                    <a:srgbClr val="4E274A"/>
                  </a:solidFill>
                  <a:effectLst/>
                  <a:latin typeface="DengXian" panose="02010600030101010101" pitchFamily="2" charset="-122"/>
                  <a:ea typeface="DengXian" panose="02010600030101010101" pitchFamily="2" charset="-122"/>
                </a:rPr>
                <a:t>, </a:t>
              </a:r>
              <a:r>
                <a:rPr lang="en-US" sz="1800" b="0" i="1" dirty="0">
                  <a:solidFill>
                    <a:srgbClr val="4E274A"/>
                  </a:solidFill>
                  <a:effectLst/>
                  <a:latin typeface="DengXian" panose="02010600030101010101" pitchFamily="2" charset="-122"/>
                  <a:ea typeface="DengXian" panose="02010600030101010101" pitchFamily="2" charset="-122"/>
                </a:rPr>
                <a:t>5</a:t>
              </a:r>
              <a:r>
                <a:rPr lang="en-US" sz="1800" b="0" i="0" dirty="0">
                  <a:solidFill>
                    <a:srgbClr val="4E274A"/>
                  </a:solidFill>
                  <a:effectLst/>
                  <a:latin typeface="DengXian" panose="02010600030101010101" pitchFamily="2" charset="-122"/>
                  <a:ea typeface="DengXian" panose="02010600030101010101" pitchFamily="2" charset="-122"/>
                </a:rPr>
                <a:t>(2), 12–33. </a:t>
              </a:r>
              <a:r>
                <a:rPr lang="en-US" sz="1800" b="0" i="0" u="sng" strike="noStrike" dirty="0">
                  <a:solidFill>
                    <a:srgbClr val="4E274A"/>
                  </a:solidFill>
                  <a:effectLst/>
                  <a:latin typeface="DengXian" panose="02010600030101010101" pitchFamily="2" charset="-122"/>
                  <a:ea typeface="DengXian" panose="02010600030101010101" pitchFamily="2" charset="-122"/>
                  <a:hlinkClick r:id="rId25">
                    <a:extLst>
                      <a:ext uri="{A12FA001-AC4F-418D-AE19-62706E023703}">
                        <ahyp:hlinkClr xmlns:ahyp="http://schemas.microsoft.com/office/drawing/2018/hyperlinkcolor" val="tx"/>
                      </a:ext>
                    </a:extLst>
                  </a:hlinkClick>
                </a:rPr>
                <a:t>https://doi.org/https://www.laurarendon.net/wp-content/uploads/2021/07/emj-issue.pdf</a:t>
              </a:r>
              <a:r>
                <a:rPr lang="en-US" sz="1800" b="0" i="0" dirty="0">
                  <a:solidFill>
                    <a:srgbClr val="4E274A"/>
                  </a:solidFill>
                  <a:effectLst/>
                  <a:latin typeface="DengXian" panose="02010600030101010101" pitchFamily="2" charset="-122"/>
                  <a:ea typeface="DengXian" panose="02010600030101010101" pitchFamily="2" charset="-122"/>
                </a:rPr>
                <a:t> </a:t>
              </a:r>
              <a:endParaRPr lang="en-US" b="0" i="0" dirty="0">
                <a:solidFill>
                  <a:srgbClr val="4E274A"/>
                </a:solidFill>
                <a:effectLst/>
                <a:latin typeface="DengXian" panose="02010600030101010101" pitchFamily="2" charset="-122"/>
                <a:ea typeface="DengXian" panose="02010600030101010101" pitchFamily="2" charset="-122"/>
              </a:endParaRPr>
            </a:p>
            <a:p>
              <a:pPr algn="l" rtl="0" fontAlgn="base">
                <a:spcAft>
                  <a:spcPts val="1200"/>
                </a:spcAft>
              </a:pPr>
              <a:r>
                <a:rPr lang="en-US" sz="1800" b="0" i="0" dirty="0" err="1">
                  <a:solidFill>
                    <a:srgbClr val="4E274A"/>
                  </a:solidFill>
                  <a:effectLst/>
                  <a:latin typeface="DengXian" panose="02010600030101010101" pitchFamily="2" charset="-122"/>
                  <a:ea typeface="DengXian" panose="02010600030101010101" pitchFamily="2" charset="-122"/>
                </a:rPr>
                <a:t>Rendón</a:t>
              </a:r>
              <a:r>
                <a:rPr lang="en-US" sz="1800" b="0" i="0" dirty="0">
                  <a:solidFill>
                    <a:srgbClr val="4E274A"/>
                  </a:solidFill>
                  <a:effectLst/>
                  <a:latin typeface="DengXian" panose="02010600030101010101" pitchFamily="2" charset="-122"/>
                  <a:ea typeface="DengXian" panose="02010600030101010101" pitchFamily="2" charset="-122"/>
                </a:rPr>
                <a:t>, L. I. (1994). Validating culturally diverse students: Toward a new model of learning and student development. </a:t>
              </a:r>
              <a:r>
                <a:rPr lang="en-US" sz="1800" b="0" i="1" dirty="0">
                  <a:solidFill>
                    <a:srgbClr val="4E274A"/>
                  </a:solidFill>
                  <a:effectLst/>
                  <a:latin typeface="DengXian" panose="02010600030101010101" pitchFamily="2" charset="-122"/>
                  <a:ea typeface="DengXian" panose="02010600030101010101" pitchFamily="2" charset="-122"/>
                </a:rPr>
                <a:t>Innovative Higher Education</a:t>
              </a:r>
              <a:r>
                <a:rPr lang="en-US" sz="1800" b="0" i="0" dirty="0">
                  <a:solidFill>
                    <a:srgbClr val="4E274A"/>
                  </a:solidFill>
                  <a:effectLst/>
                  <a:latin typeface="DengXian" panose="02010600030101010101" pitchFamily="2" charset="-122"/>
                  <a:ea typeface="DengXian" panose="02010600030101010101" pitchFamily="2" charset="-122"/>
                </a:rPr>
                <a:t>, </a:t>
              </a:r>
              <a:r>
                <a:rPr lang="en-US" sz="1800" b="0" i="1" dirty="0">
                  <a:solidFill>
                    <a:srgbClr val="4E274A"/>
                  </a:solidFill>
                  <a:effectLst/>
                  <a:latin typeface="DengXian" panose="02010600030101010101" pitchFamily="2" charset="-122"/>
                  <a:ea typeface="DengXian" panose="02010600030101010101" pitchFamily="2" charset="-122"/>
                </a:rPr>
                <a:t>19</a:t>
              </a:r>
              <a:r>
                <a:rPr lang="en-US" sz="1800" b="0" i="0" dirty="0">
                  <a:solidFill>
                    <a:srgbClr val="4E274A"/>
                  </a:solidFill>
                  <a:effectLst/>
                  <a:latin typeface="DengXian" panose="02010600030101010101" pitchFamily="2" charset="-122"/>
                  <a:ea typeface="DengXian" panose="02010600030101010101" pitchFamily="2" charset="-122"/>
                </a:rPr>
                <a:t>(1), 33–51. </a:t>
              </a:r>
              <a:r>
                <a:rPr lang="en-US" sz="1800" b="0" i="0" u="sng" strike="noStrike" dirty="0">
                  <a:solidFill>
                    <a:srgbClr val="4E274A"/>
                  </a:solidFill>
                  <a:effectLst/>
                  <a:latin typeface="DengXian" panose="02010600030101010101" pitchFamily="2" charset="-122"/>
                  <a:ea typeface="DengXian" panose="02010600030101010101" pitchFamily="2" charset="-122"/>
                  <a:hlinkClick r:id="rId26">
                    <a:extLst>
                      <a:ext uri="{A12FA001-AC4F-418D-AE19-62706E023703}">
                        <ahyp:hlinkClr xmlns:ahyp="http://schemas.microsoft.com/office/drawing/2018/hyperlinkcolor" val="tx"/>
                      </a:ext>
                    </a:extLst>
                  </a:hlinkClick>
                </a:rPr>
                <a:t>https://doi.org/10.1007/bf01191156</a:t>
              </a:r>
              <a:r>
                <a:rPr lang="en-US" sz="1800" b="0" i="0" dirty="0">
                  <a:solidFill>
                    <a:srgbClr val="4E274A"/>
                  </a:solidFill>
                  <a:effectLst/>
                  <a:latin typeface="DengXian" panose="02010600030101010101" pitchFamily="2" charset="-122"/>
                  <a:ea typeface="DengXian" panose="02010600030101010101" pitchFamily="2" charset="-122"/>
                </a:rPr>
                <a:t> </a:t>
              </a:r>
              <a:endParaRPr lang="en-US" b="0" i="0" dirty="0">
                <a:solidFill>
                  <a:srgbClr val="4E274A"/>
                </a:solidFill>
                <a:effectLst/>
                <a:latin typeface="DengXian" panose="02010600030101010101" pitchFamily="2" charset="-122"/>
                <a:ea typeface="DengXian" panose="02010600030101010101" pitchFamily="2" charset="-122"/>
              </a:endParaRPr>
            </a:p>
            <a:p>
              <a:pPr algn="l" rtl="0" fontAlgn="base">
                <a:spcAft>
                  <a:spcPts val="1200"/>
                </a:spcAft>
              </a:pPr>
              <a:r>
                <a:rPr lang="en-US" sz="1800" b="0" i="0" dirty="0">
                  <a:solidFill>
                    <a:srgbClr val="4E274A"/>
                  </a:solidFill>
                  <a:effectLst/>
                  <a:latin typeface="DengXian" panose="02010600030101010101" pitchFamily="2" charset="-122"/>
                  <a:ea typeface="DengXian" panose="02010600030101010101" pitchFamily="2" charset="-122"/>
                </a:rPr>
                <a:t>Schlossberg, N. K. (1989). Marginality and mattering: Key issues in building community. </a:t>
              </a:r>
              <a:r>
                <a:rPr lang="en-US" sz="1800" b="0" i="1" dirty="0">
                  <a:solidFill>
                    <a:srgbClr val="4E274A"/>
                  </a:solidFill>
                  <a:effectLst/>
                  <a:latin typeface="DengXian" panose="02010600030101010101" pitchFamily="2" charset="-122"/>
                  <a:ea typeface="DengXian" panose="02010600030101010101" pitchFamily="2" charset="-122"/>
                </a:rPr>
                <a:t>New Directions for Student Services</a:t>
              </a:r>
              <a:r>
                <a:rPr lang="en-US" sz="1800" b="0" i="0" dirty="0">
                  <a:solidFill>
                    <a:srgbClr val="4E274A"/>
                  </a:solidFill>
                  <a:effectLst/>
                  <a:latin typeface="DengXian" panose="02010600030101010101" pitchFamily="2" charset="-122"/>
                  <a:ea typeface="DengXian" panose="02010600030101010101" pitchFamily="2" charset="-122"/>
                </a:rPr>
                <a:t>, </a:t>
              </a:r>
              <a:r>
                <a:rPr lang="en-US" sz="1800" b="0" i="1" dirty="0">
                  <a:solidFill>
                    <a:srgbClr val="4E274A"/>
                  </a:solidFill>
                  <a:effectLst/>
                  <a:latin typeface="DengXian" panose="02010600030101010101" pitchFamily="2" charset="-122"/>
                  <a:ea typeface="DengXian" panose="02010600030101010101" pitchFamily="2" charset="-122"/>
                </a:rPr>
                <a:t>1989</a:t>
              </a:r>
              <a:r>
                <a:rPr lang="en-US" sz="1800" b="0" i="0" dirty="0">
                  <a:solidFill>
                    <a:srgbClr val="4E274A"/>
                  </a:solidFill>
                  <a:effectLst/>
                  <a:latin typeface="DengXian" panose="02010600030101010101" pitchFamily="2" charset="-122"/>
                  <a:ea typeface="DengXian" panose="02010600030101010101" pitchFamily="2" charset="-122"/>
                </a:rPr>
                <a:t>(48), 5–15. </a:t>
              </a:r>
              <a:r>
                <a:rPr lang="en-US" sz="1800" b="0" i="0" u="sng" strike="noStrike" dirty="0">
                  <a:solidFill>
                    <a:srgbClr val="4E274A"/>
                  </a:solidFill>
                  <a:effectLst/>
                  <a:latin typeface="DengXian" panose="02010600030101010101" pitchFamily="2" charset="-122"/>
                  <a:ea typeface="DengXian" panose="02010600030101010101" pitchFamily="2" charset="-122"/>
                  <a:hlinkClick r:id="rId27">
                    <a:extLst>
                      <a:ext uri="{A12FA001-AC4F-418D-AE19-62706E023703}">
                        <ahyp:hlinkClr xmlns:ahyp="http://schemas.microsoft.com/office/drawing/2018/hyperlinkcolor" val="tx"/>
                      </a:ext>
                    </a:extLst>
                  </a:hlinkClick>
                </a:rPr>
                <a:t>https://doi.org/10.1002/ss.37119894803</a:t>
              </a:r>
              <a:r>
                <a:rPr lang="en-US" sz="1800" b="0" i="0" dirty="0">
                  <a:solidFill>
                    <a:srgbClr val="4E274A"/>
                  </a:solidFill>
                  <a:effectLst/>
                  <a:latin typeface="DengXian" panose="02010600030101010101" pitchFamily="2" charset="-122"/>
                  <a:ea typeface="DengXian" panose="02010600030101010101" pitchFamily="2" charset="-122"/>
                </a:rPr>
                <a:t> </a:t>
              </a:r>
              <a:endParaRPr lang="en-US" b="0" i="0" dirty="0">
                <a:solidFill>
                  <a:srgbClr val="4E274A"/>
                </a:solidFill>
                <a:effectLst/>
                <a:latin typeface="DengXian" panose="02010600030101010101" pitchFamily="2" charset="-122"/>
                <a:ea typeface="DengXian" panose="02010600030101010101" pitchFamily="2" charset="-122"/>
              </a:endParaRPr>
            </a:p>
            <a:p>
              <a:pPr algn="l" rtl="0" fontAlgn="base">
                <a:spcAft>
                  <a:spcPts val="1200"/>
                </a:spcAft>
              </a:pPr>
              <a:r>
                <a:rPr lang="en-US" sz="1800" b="0" i="0" dirty="0">
                  <a:solidFill>
                    <a:srgbClr val="4E274A"/>
                  </a:solidFill>
                  <a:effectLst/>
                  <a:latin typeface="DengXian" panose="02010600030101010101" pitchFamily="2" charset="-122"/>
                  <a:ea typeface="DengXian" panose="02010600030101010101" pitchFamily="2" charset="-122"/>
                </a:rPr>
                <a:t>Tinto, V. (1993). </a:t>
              </a:r>
              <a:r>
                <a:rPr lang="en-US" sz="1800" b="0" i="1" dirty="0">
                  <a:solidFill>
                    <a:srgbClr val="4E274A"/>
                  </a:solidFill>
                  <a:effectLst/>
                  <a:latin typeface="DengXian" panose="02010600030101010101" pitchFamily="2" charset="-122"/>
                  <a:ea typeface="DengXian" panose="02010600030101010101" pitchFamily="2" charset="-122"/>
                </a:rPr>
                <a:t>Leaving college: Rethinking the causes and cures of student attrition</a:t>
              </a:r>
              <a:r>
                <a:rPr lang="en-US" sz="1800" b="0" i="0" dirty="0">
                  <a:solidFill>
                    <a:srgbClr val="4E274A"/>
                  </a:solidFill>
                  <a:effectLst/>
                  <a:latin typeface="DengXian" panose="02010600030101010101" pitchFamily="2" charset="-122"/>
                  <a:ea typeface="DengXian" panose="02010600030101010101" pitchFamily="2" charset="-122"/>
                </a:rPr>
                <a:t> (2nd ed.). University of Chicago Press. </a:t>
              </a:r>
              <a:endParaRPr lang="en-US" b="0" i="0" dirty="0">
                <a:solidFill>
                  <a:srgbClr val="4E274A"/>
                </a:solidFill>
                <a:effectLst/>
                <a:latin typeface="DengXian" panose="02010600030101010101" pitchFamily="2" charset="-122"/>
                <a:ea typeface="DengXian" panose="02010600030101010101" pitchFamily="2" charset="-122"/>
              </a:endParaRPr>
            </a:p>
          </p:txBody>
        </p:sp>
      </p:grpSp>
    </p:spTree>
    <p:extLst>
      <p:ext uri="{BB962C8B-B14F-4D97-AF65-F5344CB8AC3E}">
        <p14:creationId xmlns:p14="http://schemas.microsoft.com/office/powerpoint/2010/main" val="1868313170"/>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xit" presetSubtype="1" fill="hold" nodeType="afterEffect">
                                  <p:stCondLst>
                                    <p:cond delay="1000"/>
                                  </p:stCondLst>
                                  <p:childTnLst>
                                    <p:anim calcmode="lin" valueType="num">
                                      <p:cBhvr additive="base">
                                        <p:cTn id="6" dur="20000"/>
                                        <p:tgtEl>
                                          <p:spTgt spid="9"/>
                                        </p:tgtEl>
                                        <p:attrNameLst>
                                          <p:attrName>ppt_x</p:attrName>
                                        </p:attrNameLst>
                                      </p:cBhvr>
                                      <p:tavLst>
                                        <p:tav tm="0">
                                          <p:val>
                                            <p:strVal val="ppt_x"/>
                                          </p:val>
                                        </p:tav>
                                        <p:tav tm="100000">
                                          <p:val>
                                            <p:strVal val="ppt_x"/>
                                          </p:val>
                                        </p:tav>
                                      </p:tavLst>
                                    </p:anim>
                                    <p:anim calcmode="lin" valueType="num">
                                      <p:cBhvr additive="base">
                                        <p:cTn id="7" dur="20000"/>
                                        <p:tgtEl>
                                          <p:spTgt spid="9"/>
                                        </p:tgtEl>
                                        <p:attrNameLst>
                                          <p:attrName>ppt_y</p:attrName>
                                        </p:attrNameLst>
                                      </p:cBhvr>
                                      <p:tavLst>
                                        <p:tav tm="0">
                                          <p:val>
                                            <p:strVal val="ppt_y"/>
                                          </p:val>
                                        </p:tav>
                                        <p:tav tm="100000">
                                          <p:val>
                                            <p:strVal val="0-ppt_h/2"/>
                                          </p:val>
                                        </p:tav>
                                      </p:tavLst>
                                    </p:anim>
                                    <p:set>
                                      <p:cBhvr>
                                        <p:cTn id="8" dur="1" fill="hold">
                                          <p:stCondLst>
                                            <p:cond delay="19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E2356D67-7606-A962-8FAF-12102A26C46E}"/>
              </a:ext>
            </a:extLst>
          </p:cNvPr>
          <p:cNvSpPr txBox="1"/>
          <p:nvPr/>
        </p:nvSpPr>
        <p:spPr>
          <a:xfrm>
            <a:off x="452621" y="254786"/>
            <a:ext cx="11286758" cy="923330"/>
          </a:xfrm>
          <a:prstGeom prst="rect">
            <a:avLst/>
          </a:prstGeom>
          <a:noFill/>
          <a:ln>
            <a:noFill/>
          </a:ln>
        </p:spPr>
        <p:txBody>
          <a:bodyPr wrap="square" rtlCol="0">
            <a:spAutoFit/>
          </a:bodyPr>
          <a:lstStyle/>
          <a:p>
            <a:pPr algn="ctr"/>
            <a:r>
              <a:rPr lang="en-US" sz="5400" b="1" dirty="0">
                <a:solidFill>
                  <a:srgbClr val="914576"/>
                </a:solidFill>
                <a:latin typeface="Frontage Condensed Outline" pitchFamily="2" charset="77"/>
              </a:rPr>
              <a:t>Positionality statement</a:t>
            </a:r>
          </a:p>
        </p:txBody>
      </p:sp>
      <p:cxnSp>
        <p:nvCxnSpPr>
          <p:cNvPr id="8" name="Straight Connector 7">
            <a:extLst>
              <a:ext uri="{FF2B5EF4-FFF2-40B4-BE49-F238E27FC236}">
                <a16:creationId xmlns:a16="http://schemas.microsoft.com/office/drawing/2014/main" id="{A5E25633-367C-23B4-E8D3-EBD79D716A01}"/>
              </a:ext>
            </a:extLst>
          </p:cNvPr>
          <p:cNvCxnSpPr>
            <a:cxnSpLocks/>
          </p:cNvCxnSpPr>
          <p:nvPr/>
        </p:nvCxnSpPr>
        <p:spPr>
          <a:xfrm>
            <a:off x="452622" y="1259566"/>
            <a:ext cx="11286758" cy="0"/>
          </a:xfrm>
          <a:prstGeom prst="line">
            <a:avLst/>
          </a:prstGeom>
          <a:ln w="19050">
            <a:solidFill>
              <a:srgbClr val="914576"/>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92B3C05F-02FC-B1B9-1145-6C727E237AA0}"/>
              </a:ext>
            </a:extLst>
          </p:cNvPr>
          <p:cNvSpPr txBox="1"/>
          <p:nvPr/>
        </p:nvSpPr>
        <p:spPr>
          <a:xfrm>
            <a:off x="1496568" y="1748989"/>
            <a:ext cx="9198864" cy="3360022"/>
          </a:xfrm>
          <a:prstGeom prst="rect">
            <a:avLst/>
          </a:prstGeom>
          <a:noFill/>
        </p:spPr>
        <p:txBody>
          <a:bodyPr wrap="square" rtlCol="0">
            <a:spAutoFit/>
          </a:bodyPr>
          <a:lstStyle/>
          <a:p>
            <a:pPr algn="ctr">
              <a:lnSpc>
                <a:spcPct val="150000"/>
              </a:lnSpc>
            </a:pPr>
            <a:r>
              <a:rPr lang="en-US" sz="2400" dirty="0">
                <a:solidFill>
                  <a:srgbClr val="4E274A"/>
                </a:solidFill>
                <a:latin typeface="DengXian" panose="02010600030101010101" pitchFamily="2" charset="-122"/>
                <a:ea typeface="DengXian" panose="02010600030101010101" pitchFamily="2" charset="-122"/>
              </a:rPr>
              <a:t>We are cisgender White women working on a project for transgender and gender nonconforming students. We are allies – and this was the lens through which we approached our research. We do not share the lived experience of this community, but hope that we can use our position to make Northeastern University a more equitable space for these students.</a:t>
            </a:r>
          </a:p>
        </p:txBody>
      </p:sp>
    </p:spTree>
    <p:extLst>
      <p:ext uri="{BB962C8B-B14F-4D97-AF65-F5344CB8AC3E}">
        <p14:creationId xmlns:p14="http://schemas.microsoft.com/office/powerpoint/2010/main" val="204157936"/>
      </p:ext>
    </p:extLst>
  </p:cSld>
  <p:clrMapOvr>
    <a:masterClrMapping/>
  </p:clrMapOvr>
  <mc:AlternateContent xmlns:mc="http://schemas.openxmlformats.org/markup-compatibility/2006" xmlns:p14="http://schemas.microsoft.com/office/powerpoint/2010/main">
    <mc:Choice Requires="p14">
      <p:transition spd="slow" p14:dur="2000">
        <p:push dir="u"/>
      </p:transition>
    </mc:Choice>
    <mc:Fallback xmlns="">
      <p:transition spd="slow">
        <p:push di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F6C3E1A-A987-1142-8AB9-DB75E68A603D}"/>
              </a:ext>
            </a:extLst>
          </p:cNvPr>
          <p:cNvSpPr/>
          <p:nvPr/>
        </p:nvSpPr>
        <p:spPr>
          <a:xfrm>
            <a:off x="0" y="0"/>
            <a:ext cx="4025900" cy="6858000"/>
          </a:xfrm>
          <a:prstGeom prst="rect">
            <a:avLst/>
          </a:prstGeom>
          <a:solidFill>
            <a:srgbClr val="57C8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EFAAC3BD-D6E1-2F48-9D79-BCCEB0831095}"/>
              </a:ext>
            </a:extLst>
          </p:cNvPr>
          <p:cNvSpPr txBox="1"/>
          <p:nvPr/>
        </p:nvSpPr>
        <p:spPr>
          <a:xfrm>
            <a:off x="0" y="250911"/>
            <a:ext cx="4025900" cy="1938992"/>
          </a:xfrm>
          <a:prstGeom prst="rect">
            <a:avLst/>
          </a:prstGeom>
          <a:noFill/>
        </p:spPr>
        <p:txBody>
          <a:bodyPr wrap="square" rtlCol="0">
            <a:spAutoFit/>
          </a:bodyPr>
          <a:lstStyle/>
          <a:p>
            <a:pPr algn="ctr">
              <a:lnSpc>
                <a:spcPts val="3600"/>
              </a:lnSpc>
            </a:pPr>
            <a:r>
              <a:rPr lang="en-US" sz="3600" b="1" dirty="0" err="1">
                <a:solidFill>
                  <a:schemeClr val="bg1"/>
                </a:solidFill>
                <a:latin typeface="Frontage Condensed Outline" pitchFamily="2" charset="77"/>
              </a:rPr>
              <a:t>tgnc</a:t>
            </a:r>
            <a:br>
              <a:rPr lang="en-US" sz="3600" b="1" dirty="0">
                <a:solidFill>
                  <a:schemeClr val="bg1"/>
                </a:solidFill>
                <a:latin typeface="Frontage Condensed Outline" pitchFamily="2" charset="77"/>
              </a:rPr>
            </a:br>
            <a:r>
              <a:rPr lang="en-US" sz="3600" b="1" dirty="0">
                <a:solidFill>
                  <a:schemeClr val="bg1"/>
                </a:solidFill>
                <a:latin typeface="Frontage Condensed Outline" pitchFamily="2" charset="77"/>
              </a:rPr>
              <a:t>undergraduate stem student retention</a:t>
            </a:r>
          </a:p>
        </p:txBody>
      </p:sp>
      <p:sp>
        <p:nvSpPr>
          <p:cNvPr id="24" name="Rounded Rectangle 23">
            <a:extLst>
              <a:ext uri="{FF2B5EF4-FFF2-40B4-BE49-F238E27FC236}">
                <a16:creationId xmlns:a16="http://schemas.microsoft.com/office/drawing/2014/main" id="{C671C6A6-E0D2-999B-43C3-F2D74FC92C33}"/>
              </a:ext>
            </a:extLst>
          </p:cNvPr>
          <p:cNvSpPr/>
          <p:nvPr/>
        </p:nvSpPr>
        <p:spPr>
          <a:xfrm>
            <a:off x="263768" y="2429594"/>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solidFill>
                <a:srgbClr val="EC9B8C"/>
              </a:solidFill>
              <a:latin typeface="Frontage Condensed Outline" pitchFamily="2" charset="77"/>
              <a:ea typeface="DengXian" panose="02010600030101010101" pitchFamily="2" charset="-122"/>
            </a:endParaRPr>
          </a:p>
        </p:txBody>
      </p:sp>
      <p:sp>
        <p:nvSpPr>
          <p:cNvPr id="25" name="TextBox 24">
            <a:extLst>
              <a:ext uri="{FF2B5EF4-FFF2-40B4-BE49-F238E27FC236}">
                <a16:creationId xmlns:a16="http://schemas.microsoft.com/office/drawing/2014/main" id="{533F1968-B699-6A13-9094-A224A6DAB3E4}"/>
              </a:ext>
            </a:extLst>
          </p:cNvPr>
          <p:cNvSpPr txBox="1"/>
          <p:nvPr/>
        </p:nvSpPr>
        <p:spPr>
          <a:xfrm>
            <a:off x="213995" y="2481317"/>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background</a:t>
            </a:r>
          </a:p>
        </p:txBody>
      </p:sp>
      <p:sp>
        <p:nvSpPr>
          <p:cNvPr id="26" name="Rounded Rectangle 25">
            <a:extLst>
              <a:ext uri="{FF2B5EF4-FFF2-40B4-BE49-F238E27FC236}">
                <a16:creationId xmlns:a16="http://schemas.microsoft.com/office/drawing/2014/main" id="{0569E55C-C8BD-F48B-C6D6-C6388780B18A}"/>
              </a:ext>
            </a:extLst>
          </p:cNvPr>
          <p:cNvSpPr/>
          <p:nvPr/>
        </p:nvSpPr>
        <p:spPr>
          <a:xfrm>
            <a:off x="263768" y="3300140"/>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27" name="TextBox 26">
            <a:extLst>
              <a:ext uri="{FF2B5EF4-FFF2-40B4-BE49-F238E27FC236}">
                <a16:creationId xmlns:a16="http://schemas.microsoft.com/office/drawing/2014/main" id="{F0DE0D0E-2AE3-8E23-E74C-B511410A724A}"/>
              </a:ext>
            </a:extLst>
          </p:cNvPr>
          <p:cNvSpPr txBox="1"/>
          <p:nvPr/>
        </p:nvSpPr>
        <p:spPr>
          <a:xfrm>
            <a:off x="213995" y="3351863"/>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theory</a:t>
            </a:r>
          </a:p>
        </p:txBody>
      </p:sp>
      <p:sp>
        <p:nvSpPr>
          <p:cNvPr id="28" name="Rounded Rectangle 27">
            <a:extLst>
              <a:ext uri="{FF2B5EF4-FFF2-40B4-BE49-F238E27FC236}">
                <a16:creationId xmlns:a16="http://schemas.microsoft.com/office/drawing/2014/main" id="{12365CCB-263C-C2F0-AF7C-0417DEA1CBCC}"/>
              </a:ext>
            </a:extLst>
          </p:cNvPr>
          <p:cNvSpPr/>
          <p:nvPr/>
        </p:nvSpPr>
        <p:spPr>
          <a:xfrm>
            <a:off x="263768" y="4170686"/>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29" name="TextBox 28">
            <a:extLst>
              <a:ext uri="{FF2B5EF4-FFF2-40B4-BE49-F238E27FC236}">
                <a16:creationId xmlns:a16="http://schemas.microsoft.com/office/drawing/2014/main" id="{2130F62D-2FB1-8836-4372-29CFC156B416}"/>
              </a:ext>
            </a:extLst>
          </p:cNvPr>
          <p:cNvSpPr txBox="1"/>
          <p:nvPr/>
        </p:nvSpPr>
        <p:spPr>
          <a:xfrm>
            <a:off x="213995" y="4222409"/>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proposal</a:t>
            </a:r>
          </a:p>
        </p:txBody>
      </p:sp>
      <p:sp>
        <p:nvSpPr>
          <p:cNvPr id="30" name="Rounded Rectangle 29">
            <a:extLst>
              <a:ext uri="{FF2B5EF4-FFF2-40B4-BE49-F238E27FC236}">
                <a16:creationId xmlns:a16="http://schemas.microsoft.com/office/drawing/2014/main" id="{5BBA6709-3D35-BBFF-D0D2-33593A4C4C8D}"/>
              </a:ext>
            </a:extLst>
          </p:cNvPr>
          <p:cNvSpPr/>
          <p:nvPr/>
        </p:nvSpPr>
        <p:spPr>
          <a:xfrm>
            <a:off x="263768" y="5041232"/>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31" name="TextBox 30">
            <a:extLst>
              <a:ext uri="{FF2B5EF4-FFF2-40B4-BE49-F238E27FC236}">
                <a16:creationId xmlns:a16="http://schemas.microsoft.com/office/drawing/2014/main" id="{A30F05DB-6243-6B5D-F522-5EB4221B180E}"/>
              </a:ext>
            </a:extLst>
          </p:cNvPr>
          <p:cNvSpPr txBox="1"/>
          <p:nvPr/>
        </p:nvSpPr>
        <p:spPr>
          <a:xfrm>
            <a:off x="213995" y="5092955"/>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considerations</a:t>
            </a:r>
          </a:p>
        </p:txBody>
      </p:sp>
      <p:sp>
        <p:nvSpPr>
          <p:cNvPr id="32" name="Rounded Rectangle 31">
            <a:extLst>
              <a:ext uri="{FF2B5EF4-FFF2-40B4-BE49-F238E27FC236}">
                <a16:creationId xmlns:a16="http://schemas.microsoft.com/office/drawing/2014/main" id="{B3C50615-C820-64B8-6581-1B69B5465532}"/>
              </a:ext>
            </a:extLst>
          </p:cNvPr>
          <p:cNvSpPr/>
          <p:nvPr/>
        </p:nvSpPr>
        <p:spPr>
          <a:xfrm>
            <a:off x="263768" y="5911779"/>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33" name="TextBox 32">
            <a:extLst>
              <a:ext uri="{FF2B5EF4-FFF2-40B4-BE49-F238E27FC236}">
                <a16:creationId xmlns:a16="http://schemas.microsoft.com/office/drawing/2014/main" id="{7CA8D004-DD00-F9E4-7C28-CA6535CB1F3A}"/>
              </a:ext>
            </a:extLst>
          </p:cNvPr>
          <p:cNvSpPr txBox="1"/>
          <p:nvPr/>
        </p:nvSpPr>
        <p:spPr>
          <a:xfrm>
            <a:off x="213995" y="5963502"/>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looking forward</a:t>
            </a:r>
          </a:p>
        </p:txBody>
      </p:sp>
      <p:sp>
        <p:nvSpPr>
          <p:cNvPr id="39" name="TextBox 38">
            <a:extLst>
              <a:ext uri="{FF2B5EF4-FFF2-40B4-BE49-F238E27FC236}">
                <a16:creationId xmlns:a16="http://schemas.microsoft.com/office/drawing/2014/main" id="{EDA1D5D8-EAA6-2454-5FD7-33AEBA84BD28}"/>
              </a:ext>
            </a:extLst>
          </p:cNvPr>
          <p:cNvSpPr txBox="1"/>
          <p:nvPr/>
        </p:nvSpPr>
        <p:spPr>
          <a:xfrm>
            <a:off x="4025901" y="254786"/>
            <a:ext cx="8166100" cy="923330"/>
          </a:xfrm>
          <a:prstGeom prst="rect">
            <a:avLst/>
          </a:prstGeom>
          <a:noFill/>
          <a:ln>
            <a:noFill/>
          </a:ln>
        </p:spPr>
        <p:txBody>
          <a:bodyPr wrap="square" rtlCol="0">
            <a:spAutoFit/>
          </a:bodyPr>
          <a:lstStyle/>
          <a:p>
            <a:pPr algn="ctr"/>
            <a:r>
              <a:rPr lang="en-US" sz="5400" b="1" dirty="0">
                <a:solidFill>
                  <a:srgbClr val="914576"/>
                </a:solidFill>
                <a:latin typeface="Frontage Condensed Outline" pitchFamily="2" charset="77"/>
              </a:rPr>
              <a:t>why stem students?</a:t>
            </a:r>
          </a:p>
        </p:txBody>
      </p:sp>
      <p:cxnSp>
        <p:nvCxnSpPr>
          <p:cNvPr id="40" name="Straight Connector 39">
            <a:extLst>
              <a:ext uri="{FF2B5EF4-FFF2-40B4-BE49-F238E27FC236}">
                <a16:creationId xmlns:a16="http://schemas.microsoft.com/office/drawing/2014/main" id="{3B198CB7-3F19-FCEE-B6D0-0CB24FCFEAB6}"/>
              </a:ext>
            </a:extLst>
          </p:cNvPr>
          <p:cNvCxnSpPr>
            <a:cxnSpLocks/>
          </p:cNvCxnSpPr>
          <p:nvPr/>
        </p:nvCxnSpPr>
        <p:spPr>
          <a:xfrm>
            <a:off x="4542854" y="1259566"/>
            <a:ext cx="7132320" cy="0"/>
          </a:xfrm>
          <a:prstGeom prst="line">
            <a:avLst/>
          </a:prstGeom>
          <a:ln w="19050">
            <a:solidFill>
              <a:srgbClr val="914576"/>
            </a:solidFill>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3ECA4DF5-BDF6-9070-6514-35AAFB171870}"/>
              </a:ext>
            </a:extLst>
          </p:cNvPr>
          <p:cNvSpPr txBox="1"/>
          <p:nvPr/>
        </p:nvSpPr>
        <p:spPr>
          <a:xfrm>
            <a:off x="4542853" y="1495270"/>
            <a:ext cx="7132320" cy="1569660"/>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r>
              <a:rPr lang="en-US" dirty="0"/>
              <a:t>Retention rates for transgender and gender non-conforming (TGNC) undergraduate students in STEM are approximately 10% lower than that of their cisgender peer students (</a:t>
            </a:r>
            <a:r>
              <a:rPr lang="en-US" dirty="0" err="1"/>
              <a:t>Maloy</a:t>
            </a:r>
            <a:r>
              <a:rPr lang="en-US" dirty="0"/>
              <a:t> et al., 2022)​</a:t>
            </a:r>
          </a:p>
        </p:txBody>
      </p:sp>
      <p:sp>
        <p:nvSpPr>
          <p:cNvPr id="45" name="TextBox 44">
            <a:extLst>
              <a:ext uri="{FF2B5EF4-FFF2-40B4-BE49-F238E27FC236}">
                <a16:creationId xmlns:a16="http://schemas.microsoft.com/office/drawing/2014/main" id="{90AE5D60-7728-2B70-8B07-7720D47477AE}"/>
              </a:ext>
            </a:extLst>
          </p:cNvPr>
          <p:cNvSpPr txBox="1"/>
          <p:nvPr/>
        </p:nvSpPr>
        <p:spPr>
          <a:xfrm>
            <a:off x="4542853" y="3163010"/>
            <a:ext cx="7132320" cy="1200329"/>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r>
              <a:rPr lang="en-US" dirty="0"/>
              <a:t>TGNC undergraduate STEM students experience extensive discrimination, harassment, and mental health challenges (</a:t>
            </a:r>
            <a:r>
              <a:rPr lang="en-US" dirty="0" err="1"/>
              <a:t>Maloy</a:t>
            </a:r>
            <a:r>
              <a:rPr lang="en-US" dirty="0"/>
              <a:t> et al., 2022) </a:t>
            </a:r>
          </a:p>
        </p:txBody>
      </p:sp>
      <p:sp>
        <p:nvSpPr>
          <p:cNvPr id="46" name="TextBox 45">
            <a:extLst>
              <a:ext uri="{FF2B5EF4-FFF2-40B4-BE49-F238E27FC236}">
                <a16:creationId xmlns:a16="http://schemas.microsoft.com/office/drawing/2014/main" id="{8C72F8C2-3957-FDFD-76E6-D594655892D6}"/>
              </a:ext>
            </a:extLst>
          </p:cNvPr>
          <p:cNvSpPr txBox="1"/>
          <p:nvPr/>
        </p:nvSpPr>
        <p:spPr>
          <a:xfrm>
            <a:off x="4542853" y="4461419"/>
            <a:ext cx="7132320" cy="830997"/>
          </a:xfrm>
          <a:prstGeom prst="rect">
            <a:avLst/>
          </a:prstGeom>
          <a:noFill/>
          <a:ln>
            <a:noFill/>
          </a:ln>
        </p:spPr>
        <p:txBody>
          <a:bodyPr wrap="square" rtlCol="0">
            <a:spAutoFit/>
          </a:bodyPr>
          <a:lstStyle/>
          <a:p>
            <a:pPr marL="342900" indent="-342900">
              <a:buClr>
                <a:srgbClr val="914576"/>
              </a:buClr>
              <a:buSzPct val="100000"/>
              <a:buFont typeface="Menlo Regular" panose="020B0609030804020204" pitchFamily="49" charset="0"/>
              <a:buChar char="❉"/>
            </a:pPr>
            <a:r>
              <a:rPr lang="en-US" sz="2400" dirty="0">
                <a:solidFill>
                  <a:srgbClr val="4E274A"/>
                </a:solidFill>
                <a:latin typeface="DengXian" panose="02010600030101010101" pitchFamily="2" charset="-122"/>
                <a:ea typeface="DengXian" panose="02010600030101010101" pitchFamily="2" charset="-122"/>
              </a:rPr>
              <a:t>LGBTQA people are 17–21% less represented in STEM fields than expected</a:t>
            </a:r>
          </a:p>
        </p:txBody>
      </p:sp>
    </p:spTree>
    <p:extLst>
      <p:ext uri="{BB962C8B-B14F-4D97-AF65-F5344CB8AC3E}">
        <p14:creationId xmlns:p14="http://schemas.microsoft.com/office/powerpoint/2010/main" val="852957761"/>
      </p:ext>
    </p:extLst>
  </p:cSld>
  <p:clrMapOvr>
    <a:masterClrMapping/>
  </p:clrMapOvr>
  <mc:AlternateContent xmlns:mc="http://schemas.openxmlformats.org/markup-compatibility/2006" xmlns:p14="http://schemas.microsoft.com/office/powerpoint/2010/main">
    <mc:Choice Requires="p14">
      <p:transition spd="slow" p14:dur="2000">
        <p:push dir="r"/>
      </p:transition>
    </mc:Choice>
    <mc:Fallback xmlns="">
      <p:transition spd="slow">
        <p:push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1000"/>
                                        <p:tgtEl>
                                          <p:spTgt spid="2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1000"/>
                                        <p:tgtEl>
                                          <p:spTgt spid="25"/>
                                        </p:tgtEl>
                                      </p:cBhvr>
                                    </p:animEffect>
                                  </p:childTnLst>
                                </p:cTn>
                              </p:par>
                            </p:childTnLst>
                          </p:cTn>
                        </p:par>
                        <p:par>
                          <p:cTn id="11" fill="hold">
                            <p:stCondLst>
                              <p:cond delay="1000"/>
                            </p:stCondLst>
                            <p:childTnLst>
                              <p:par>
                                <p:cTn id="12" presetID="10" presetClass="entr" presetSubtype="0" fill="hold" grpId="0" nodeType="afterEffect">
                                  <p:stCondLst>
                                    <p:cond delay="0"/>
                                  </p:stCondLst>
                                  <p:childTnLst>
                                    <p:set>
                                      <p:cBhvr>
                                        <p:cTn id="13" dur="1" fill="hold">
                                          <p:stCondLst>
                                            <p:cond delay="0"/>
                                          </p:stCondLst>
                                        </p:cTn>
                                        <p:tgtEl>
                                          <p:spTgt spid="26"/>
                                        </p:tgtEl>
                                        <p:attrNameLst>
                                          <p:attrName>style.visibility</p:attrName>
                                        </p:attrNameLst>
                                      </p:cBhvr>
                                      <p:to>
                                        <p:strVal val="visible"/>
                                      </p:to>
                                    </p:set>
                                    <p:animEffect transition="in" filter="fade">
                                      <p:cBhvr>
                                        <p:cTn id="14" dur="1000"/>
                                        <p:tgtEl>
                                          <p:spTgt spid="26"/>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1000"/>
                                        <p:tgtEl>
                                          <p:spTgt spid="27"/>
                                        </p:tgtEl>
                                      </p:cBhvr>
                                    </p:animEffect>
                                  </p:childTnLst>
                                </p:cTn>
                              </p:par>
                            </p:childTnLst>
                          </p:cTn>
                        </p:par>
                        <p:par>
                          <p:cTn id="18" fill="hold">
                            <p:stCondLst>
                              <p:cond delay="2000"/>
                            </p:stCondLst>
                            <p:childTnLst>
                              <p:par>
                                <p:cTn id="19" presetID="10" presetClass="entr" presetSubtype="0" fill="hold" grpId="0" nodeType="after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fade">
                                      <p:cBhvr>
                                        <p:cTn id="21" dur="1000"/>
                                        <p:tgtEl>
                                          <p:spTgt spid="28"/>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9"/>
                                        </p:tgtEl>
                                        <p:attrNameLst>
                                          <p:attrName>style.visibility</p:attrName>
                                        </p:attrNameLst>
                                      </p:cBhvr>
                                      <p:to>
                                        <p:strVal val="visible"/>
                                      </p:to>
                                    </p:set>
                                    <p:animEffect transition="in" filter="fade">
                                      <p:cBhvr>
                                        <p:cTn id="24" dur="1000"/>
                                        <p:tgtEl>
                                          <p:spTgt spid="29"/>
                                        </p:tgtEl>
                                      </p:cBhvr>
                                    </p:animEffect>
                                  </p:childTnLst>
                                </p:cTn>
                              </p:par>
                            </p:childTnLst>
                          </p:cTn>
                        </p:par>
                        <p:par>
                          <p:cTn id="25" fill="hold">
                            <p:stCondLst>
                              <p:cond delay="3000"/>
                            </p:stCondLst>
                            <p:childTnLst>
                              <p:par>
                                <p:cTn id="26" presetID="10" presetClass="entr" presetSubtype="0" fill="hold" grpId="0" nodeType="afterEffect">
                                  <p:stCondLst>
                                    <p:cond delay="0"/>
                                  </p:stCondLst>
                                  <p:childTnLst>
                                    <p:set>
                                      <p:cBhvr>
                                        <p:cTn id="27" dur="1" fill="hold">
                                          <p:stCondLst>
                                            <p:cond delay="0"/>
                                          </p:stCondLst>
                                        </p:cTn>
                                        <p:tgtEl>
                                          <p:spTgt spid="30"/>
                                        </p:tgtEl>
                                        <p:attrNameLst>
                                          <p:attrName>style.visibility</p:attrName>
                                        </p:attrNameLst>
                                      </p:cBhvr>
                                      <p:to>
                                        <p:strVal val="visible"/>
                                      </p:to>
                                    </p:set>
                                    <p:animEffect transition="in" filter="fade">
                                      <p:cBhvr>
                                        <p:cTn id="28" dur="1000"/>
                                        <p:tgtEl>
                                          <p:spTgt spid="30"/>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1"/>
                                        </p:tgtEl>
                                        <p:attrNameLst>
                                          <p:attrName>style.visibility</p:attrName>
                                        </p:attrNameLst>
                                      </p:cBhvr>
                                      <p:to>
                                        <p:strVal val="visible"/>
                                      </p:to>
                                    </p:set>
                                    <p:animEffect transition="in" filter="fade">
                                      <p:cBhvr>
                                        <p:cTn id="31" dur="1000"/>
                                        <p:tgtEl>
                                          <p:spTgt spid="31"/>
                                        </p:tgtEl>
                                      </p:cBhvr>
                                    </p:animEffect>
                                  </p:childTnLst>
                                </p:cTn>
                              </p:par>
                            </p:childTnLst>
                          </p:cTn>
                        </p:par>
                        <p:par>
                          <p:cTn id="32" fill="hold">
                            <p:stCondLst>
                              <p:cond delay="4000"/>
                            </p:stCondLst>
                            <p:childTnLst>
                              <p:par>
                                <p:cTn id="33" presetID="10" presetClass="entr" presetSubtype="0" fill="hold" grpId="0" nodeType="afterEffect">
                                  <p:stCondLst>
                                    <p:cond delay="0"/>
                                  </p:stCondLst>
                                  <p:childTnLst>
                                    <p:set>
                                      <p:cBhvr>
                                        <p:cTn id="34" dur="1" fill="hold">
                                          <p:stCondLst>
                                            <p:cond delay="0"/>
                                          </p:stCondLst>
                                        </p:cTn>
                                        <p:tgtEl>
                                          <p:spTgt spid="32"/>
                                        </p:tgtEl>
                                        <p:attrNameLst>
                                          <p:attrName>style.visibility</p:attrName>
                                        </p:attrNameLst>
                                      </p:cBhvr>
                                      <p:to>
                                        <p:strVal val="visible"/>
                                      </p:to>
                                    </p:set>
                                    <p:animEffect transition="in" filter="fade">
                                      <p:cBhvr>
                                        <p:cTn id="35" dur="1000"/>
                                        <p:tgtEl>
                                          <p:spTgt spid="32"/>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3"/>
                                        </p:tgtEl>
                                        <p:attrNameLst>
                                          <p:attrName>style.visibility</p:attrName>
                                        </p:attrNameLst>
                                      </p:cBhvr>
                                      <p:to>
                                        <p:strVal val="visible"/>
                                      </p:to>
                                    </p:set>
                                    <p:animEffect transition="in" filter="fade">
                                      <p:cBhvr>
                                        <p:cTn id="38" dur="1000"/>
                                        <p:tgtEl>
                                          <p:spTgt spid="33"/>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mph" presetSubtype="2" fill="hold" nodeType="clickEffect">
                                  <p:stCondLst>
                                    <p:cond delay="0"/>
                                  </p:stCondLst>
                                  <p:childTnLst>
                                    <p:animClr clrSpc="rgb" dir="cw">
                                      <p:cBhvr>
                                        <p:cTn id="42" dur="1000" fill="hold"/>
                                        <p:tgtEl>
                                          <p:spTgt spid="24"/>
                                        </p:tgtEl>
                                        <p:attrNameLst>
                                          <p:attrName>fillcolor</p:attrName>
                                        </p:attrNameLst>
                                      </p:cBhvr>
                                      <p:to>
                                        <a:schemeClr val="folHlink"/>
                                      </p:to>
                                    </p:animClr>
                                    <p:set>
                                      <p:cBhvr>
                                        <p:cTn id="43" dur="1000" fill="hold"/>
                                        <p:tgtEl>
                                          <p:spTgt spid="24"/>
                                        </p:tgtEl>
                                        <p:attrNameLst>
                                          <p:attrName>fill.type</p:attrName>
                                        </p:attrNameLst>
                                      </p:cBhvr>
                                      <p:to>
                                        <p:strVal val="solid"/>
                                      </p:to>
                                    </p:set>
                                    <p:set>
                                      <p:cBhvr>
                                        <p:cTn id="44" dur="1000" fill="hold"/>
                                        <p:tgtEl>
                                          <p:spTgt spid="24"/>
                                        </p:tgtEl>
                                        <p:attrNameLst>
                                          <p:attrName>fill.on</p:attrName>
                                        </p:attrNameLst>
                                      </p:cBhvr>
                                      <p:to>
                                        <p:strVal val="true"/>
                                      </p:to>
                                    </p:set>
                                  </p:childTnLst>
                                </p:cTn>
                              </p:par>
                            </p:childTnLst>
                          </p:cTn>
                        </p:par>
                        <p:par>
                          <p:cTn id="45" fill="hold">
                            <p:stCondLst>
                              <p:cond delay="1000"/>
                            </p:stCondLst>
                            <p:childTnLst>
                              <p:par>
                                <p:cTn id="46" presetID="17" presetClass="entr" presetSubtype="8" fill="hold" nodeType="afterEffect">
                                  <p:stCondLst>
                                    <p:cond delay="0"/>
                                  </p:stCondLst>
                                  <p:childTnLst>
                                    <p:set>
                                      <p:cBhvr>
                                        <p:cTn id="47" dur="1" fill="hold">
                                          <p:stCondLst>
                                            <p:cond delay="0"/>
                                          </p:stCondLst>
                                        </p:cTn>
                                        <p:tgtEl>
                                          <p:spTgt spid="40"/>
                                        </p:tgtEl>
                                        <p:attrNameLst>
                                          <p:attrName>style.visibility</p:attrName>
                                        </p:attrNameLst>
                                      </p:cBhvr>
                                      <p:to>
                                        <p:strVal val="visible"/>
                                      </p:to>
                                    </p:set>
                                    <p:anim calcmode="lin" valueType="num">
                                      <p:cBhvr>
                                        <p:cTn id="48" dur="2000" fill="hold"/>
                                        <p:tgtEl>
                                          <p:spTgt spid="40"/>
                                        </p:tgtEl>
                                        <p:attrNameLst>
                                          <p:attrName>ppt_x</p:attrName>
                                        </p:attrNameLst>
                                      </p:cBhvr>
                                      <p:tavLst>
                                        <p:tav tm="0">
                                          <p:val>
                                            <p:strVal val="#ppt_x-#ppt_w/2"/>
                                          </p:val>
                                        </p:tav>
                                        <p:tav tm="100000">
                                          <p:val>
                                            <p:strVal val="#ppt_x"/>
                                          </p:val>
                                        </p:tav>
                                      </p:tavLst>
                                    </p:anim>
                                    <p:anim calcmode="lin" valueType="num">
                                      <p:cBhvr>
                                        <p:cTn id="49" dur="2000" fill="hold"/>
                                        <p:tgtEl>
                                          <p:spTgt spid="40"/>
                                        </p:tgtEl>
                                        <p:attrNameLst>
                                          <p:attrName>ppt_y</p:attrName>
                                        </p:attrNameLst>
                                      </p:cBhvr>
                                      <p:tavLst>
                                        <p:tav tm="0">
                                          <p:val>
                                            <p:strVal val="#ppt_y"/>
                                          </p:val>
                                        </p:tav>
                                        <p:tav tm="100000">
                                          <p:val>
                                            <p:strVal val="#ppt_y"/>
                                          </p:val>
                                        </p:tav>
                                      </p:tavLst>
                                    </p:anim>
                                    <p:anim calcmode="lin" valueType="num">
                                      <p:cBhvr>
                                        <p:cTn id="50" dur="2000" fill="hold"/>
                                        <p:tgtEl>
                                          <p:spTgt spid="40"/>
                                        </p:tgtEl>
                                        <p:attrNameLst>
                                          <p:attrName>ppt_w</p:attrName>
                                        </p:attrNameLst>
                                      </p:cBhvr>
                                      <p:tavLst>
                                        <p:tav tm="0">
                                          <p:val>
                                            <p:fltVal val="0"/>
                                          </p:val>
                                        </p:tav>
                                        <p:tav tm="100000">
                                          <p:val>
                                            <p:strVal val="#ppt_w"/>
                                          </p:val>
                                        </p:tav>
                                      </p:tavLst>
                                    </p:anim>
                                    <p:anim calcmode="lin" valueType="num">
                                      <p:cBhvr>
                                        <p:cTn id="51" dur="2000" fill="hold"/>
                                        <p:tgtEl>
                                          <p:spTgt spid="40"/>
                                        </p:tgtEl>
                                        <p:attrNameLst>
                                          <p:attrName>ppt_h</p:attrName>
                                        </p:attrNameLst>
                                      </p:cBhvr>
                                      <p:tavLst>
                                        <p:tav tm="0">
                                          <p:val>
                                            <p:strVal val="#ppt_h"/>
                                          </p:val>
                                        </p:tav>
                                        <p:tav tm="100000">
                                          <p:val>
                                            <p:strVal val="#ppt_h"/>
                                          </p:val>
                                        </p:tav>
                                      </p:tavLst>
                                    </p:anim>
                                  </p:childTnLst>
                                </p:cTn>
                              </p:par>
                              <p:par>
                                <p:cTn id="52" presetID="10" presetClass="entr" presetSubtype="0" fill="hold" grpId="0" nodeType="withEffect">
                                  <p:stCondLst>
                                    <p:cond delay="0"/>
                                  </p:stCondLst>
                                  <p:childTnLst>
                                    <p:set>
                                      <p:cBhvr>
                                        <p:cTn id="53" dur="1" fill="hold">
                                          <p:stCondLst>
                                            <p:cond delay="0"/>
                                          </p:stCondLst>
                                        </p:cTn>
                                        <p:tgtEl>
                                          <p:spTgt spid="39"/>
                                        </p:tgtEl>
                                        <p:attrNameLst>
                                          <p:attrName>style.visibility</p:attrName>
                                        </p:attrNameLst>
                                      </p:cBhvr>
                                      <p:to>
                                        <p:strVal val="visible"/>
                                      </p:to>
                                    </p:set>
                                    <p:animEffect transition="in" filter="fade">
                                      <p:cBhvr>
                                        <p:cTn id="54" dur="2000"/>
                                        <p:tgtEl>
                                          <p:spTgt spid="39"/>
                                        </p:tgtEl>
                                      </p:cBhvr>
                                    </p:animEffect>
                                  </p:childTnLst>
                                </p:cTn>
                              </p:par>
                            </p:childTnLst>
                          </p:cTn>
                        </p:par>
                        <p:par>
                          <p:cTn id="55" fill="hold">
                            <p:stCondLst>
                              <p:cond delay="3000"/>
                            </p:stCondLst>
                            <p:childTnLst>
                              <p:par>
                                <p:cTn id="56" presetID="10" presetClass="entr" presetSubtype="0" fill="hold" grpId="0" nodeType="afterEffect">
                                  <p:stCondLst>
                                    <p:cond delay="0"/>
                                  </p:stCondLst>
                                  <p:childTnLst>
                                    <p:set>
                                      <p:cBhvr>
                                        <p:cTn id="57" dur="1" fill="hold">
                                          <p:stCondLst>
                                            <p:cond delay="0"/>
                                          </p:stCondLst>
                                        </p:cTn>
                                        <p:tgtEl>
                                          <p:spTgt spid="41"/>
                                        </p:tgtEl>
                                        <p:attrNameLst>
                                          <p:attrName>style.visibility</p:attrName>
                                        </p:attrNameLst>
                                      </p:cBhvr>
                                      <p:to>
                                        <p:strVal val="visible"/>
                                      </p:to>
                                    </p:set>
                                    <p:animEffect transition="in" filter="fade">
                                      <p:cBhvr>
                                        <p:cTn id="58" dur="1000"/>
                                        <p:tgtEl>
                                          <p:spTgt spid="41"/>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45"/>
                                        </p:tgtEl>
                                        <p:attrNameLst>
                                          <p:attrName>style.visibility</p:attrName>
                                        </p:attrNameLst>
                                      </p:cBhvr>
                                      <p:to>
                                        <p:strVal val="visible"/>
                                      </p:to>
                                    </p:set>
                                    <p:animEffect transition="in" filter="fade">
                                      <p:cBhvr>
                                        <p:cTn id="63" dur="1000"/>
                                        <p:tgtEl>
                                          <p:spTgt spid="45"/>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46"/>
                                        </p:tgtEl>
                                        <p:attrNameLst>
                                          <p:attrName>style.visibility</p:attrName>
                                        </p:attrNameLst>
                                      </p:cBhvr>
                                      <p:to>
                                        <p:strVal val="visible"/>
                                      </p:to>
                                    </p:set>
                                    <p:animEffect transition="in" filter="fade">
                                      <p:cBhvr>
                                        <p:cTn id="68"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p:bldP spid="26" grpId="0" animBg="1"/>
      <p:bldP spid="27" grpId="0"/>
      <p:bldP spid="28" grpId="0" animBg="1"/>
      <p:bldP spid="29" grpId="0"/>
      <p:bldP spid="30" grpId="0" animBg="1"/>
      <p:bldP spid="31" grpId="0"/>
      <p:bldP spid="32" grpId="0" animBg="1"/>
      <p:bldP spid="33" grpId="0"/>
      <p:bldP spid="39" grpId="0"/>
      <p:bldP spid="41" grpId="0" animBg="1"/>
      <p:bldP spid="45" grpId="0" animBg="1"/>
      <p:bldP spid="4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F6C3E1A-A987-1142-8AB9-DB75E68A603D}"/>
              </a:ext>
            </a:extLst>
          </p:cNvPr>
          <p:cNvSpPr/>
          <p:nvPr/>
        </p:nvSpPr>
        <p:spPr>
          <a:xfrm>
            <a:off x="0" y="0"/>
            <a:ext cx="4025900" cy="6858000"/>
          </a:xfrm>
          <a:prstGeom prst="rect">
            <a:avLst/>
          </a:prstGeom>
          <a:solidFill>
            <a:srgbClr val="57C8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EFAAC3BD-D6E1-2F48-9D79-BCCEB0831095}"/>
              </a:ext>
            </a:extLst>
          </p:cNvPr>
          <p:cNvSpPr txBox="1"/>
          <p:nvPr/>
        </p:nvSpPr>
        <p:spPr>
          <a:xfrm>
            <a:off x="0" y="250911"/>
            <a:ext cx="4025900" cy="1938992"/>
          </a:xfrm>
          <a:prstGeom prst="rect">
            <a:avLst/>
          </a:prstGeom>
          <a:noFill/>
        </p:spPr>
        <p:txBody>
          <a:bodyPr wrap="square" rtlCol="0">
            <a:spAutoFit/>
          </a:bodyPr>
          <a:lstStyle/>
          <a:p>
            <a:pPr algn="ctr">
              <a:lnSpc>
                <a:spcPts val="3600"/>
              </a:lnSpc>
            </a:pPr>
            <a:r>
              <a:rPr lang="en-US" sz="3600" b="1" dirty="0" err="1">
                <a:solidFill>
                  <a:schemeClr val="bg1"/>
                </a:solidFill>
                <a:latin typeface="Frontage Condensed Outline" pitchFamily="2" charset="77"/>
              </a:rPr>
              <a:t>tgnc</a:t>
            </a:r>
            <a:br>
              <a:rPr lang="en-US" sz="3600" b="1" dirty="0">
                <a:solidFill>
                  <a:schemeClr val="bg1"/>
                </a:solidFill>
                <a:latin typeface="Frontage Condensed Outline" pitchFamily="2" charset="77"/>
              </a:rPr>
            </a:br>
            <a:r>
              <a:rPr lang="en-US" sz="3600" b="1" dirty="0">
                <a:solidFill>
                  <a:schemeClr val="bg1"/>
                </a:solidFill>
                <a:latin typeface="Frontage Condensed Outline" pitchFamily="2" charset="77"/>
              </a:rPr>
              <a:t>undergraduate stem student retention</a:t>
            </a:r>
          </a:p>
        </p:txBody>
      </p:sp>
      <p:sp>
        <p:nvSpPr>
          <p:cNvPr id="24" name="Rounded Rectangle 23">
            <a:extLst>
              <a:ext uri="{FF2B5EF4-FFF2-40B4-BE49-F238E27FC236}">
                <a16:creationId xmlns:a16="http://schemas.microsoft.com/office/drawing/2014/main" id="{C671C6A6-E0D2-999B-43C3-F2D74FC92C33}"/>
              </a:ext>
            </a:extLst>
          </p:cNvPr>
          <p:cNvSpPr/>
          <p:nvPr/>
        </p:nvSpPr>
        <p:spPr>
          <a:xfrm>
            <a:off x="263768" y="2429594"/>
            <a:ext cx="3498363" cy="647700"/>
          </a:xfrm>
          <a:prstGeom prst="roundRect">
            <a:avLst>
              <a:gd name="adj" fmla="val 50000"/>
            </a:avLst>
          </a:prstGeom>
          <a:solidFill>
            <a:srgbClr val="9145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solidFill>
                <a:srgbClr val="EC9B8C"/>
              </a:solidFill>
              <a:latin typeface="Frontage Condensed Outline" pitchFamily="2" charset="77"/>
              <a:ea typeface="DengXian" panose="02010600030101010101" pitchFamily="2" charset="-122"/>
            </a:endParaRPr>
          </a:p>
        </p:txBody>
      </p:sp>
      <p:sp>
        <p:nvSpPr>
          <p:cNvPr id="25" name="TextBox 24">
            <a:extLst>
              <a:ext uri="{FF2B5EF4-FFF2-40B4-BE49-F238E27FC236}">
                <a16:creationId xmlns:a16="http://schemas.microsoft.com/office/drawing/2014/main" id="{533F1968-B699-6A13-9094-A224A6DAB3E4}"/>
              </a:ext>
            </a:extLst>
          </p:cNvPr>
          <p:cNvSpPr txBox="1"/>
          <p:nvPr/>
        </p:nvSpPr>
        <p:spPr>
          <a:xfrm>
            <a:off x="213995" y="2481317"/>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background</a:t>
            </a:r>
          </a:p>
        </p:txBody>
      </p:sp>
      <p:sp>
        <p:nvSpPr>
          <p:cNvPr id="26" name="Rounded Rectangle 25">
            <a:extLst>
              <a:ext uri="{FF2B5EF4-FFF2-40B4-BE49-F238E27FC236}">
                <a16:creationId xmlns:a16="http://schemas.microsoft.com/office/drawing/2014/main" id="{0569E55C-C8BD-F48B-C6D6-C6388780B18A}"/>
              </a:ext>
            </a:extLst>
          </p:cNvPr>
          <p:cNvSpPr/>
          <p:nvPr/>
        </p:nvSpPr>
        <p:spPr>
          <a:xfrm>
            <a:off x="263768" y="3300140"/>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27" name="TextBox 26">
            <a:extLst>
              <a:ext uri="{FF2B5EF4-FFF2-40B4-BE49-F238E27FC236}">
                <a16:creationId xmlns:a16="http://schemas.microsoft.com/office/drawing/2014/main" id="{F0DE0D0E-2AE3-8E23-E74C-B511410A724A}"/>
              </a:ext>
            </a:extLst>
          </p:cNvPr>
          <p:cNvSpPr txBox="1"/>
          <p:nvPr/>
        </p:nvSpPr>
        <p:spPr>
          <a:xfrm>
            <a:off x="213995" y="3351863"/>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theory</a:t>
            </a:r>
          </a:p>
        </p:txBody>
      </p:sp>
      <p:sp>
        <p:nvSpPr>
          <p:cNvPr id="28" name="Rounded Rectangle 27">
            <a:extLst>
              <a:ext uri="{FF2B5EF4-FFF2-40B4-BE49-F238E27FC236}">
                <a16:creationId xmlns:a16="http://schemas.microsoft.com/office/drawing/2014/main" id="{12365CCB-263C-C2F0-AF7C-0417DEA1CBCC}"/>
              </a:ext>
            </a:extLst>
          </p:cNvPr>
          <p:cNvSpPr/>
          <p:nvPr/>
        </p:nvSpPr>
        <p:spPr>
          <a:xfrm>
            <a:off x="263768" y="4170686"/>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29" name="TextBox 28">
            <a:extLst>
              <a:ext uri="{FF2B5EF4-FFF2-40B4-BE49-F238E27FC236}">
                <a16:creationId xmlns:a16="http://schemas.microsoft.com/office/drawing/2014/main" id="{2130F62D-2FB1-8836-4372-29CFC156B416}"/>
              </a:ext>
            </a:extLst>
          </p:cNvPr>
          <p:cNvSpPr txBox="1"/>
          <p:nvPr/>
        </p:nvSpPr>
        <p:spPr>
          <a:xfrm>
            <a:off x="213995" y="4222409"/>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proposal</a:t>
            </a:r>
          </a:p>
        </p:txBody>
      </p:sp>
      <p:sp>
        <p:nvSpPr>
          <p:cNvPr id="30" name="Rounded Rectangle 29">
            <a:extLst>
              <a:ext uri="{FF2B5EF4-FFF2-40B4-BE49-F238E27FC236}">
                <a16:creationId xmlns:a16="http://schemas.microsoft.com/office/drawing/2014/main" id="{5BBA6709-3D35-BBFF-D0D2-33593A4C4C8D}"/>
              </a:ext>
            </a:extLst>
          </p:cNvPr>
          <p:cNvSpPr/>
          <p:nvPr/>
        </p:nvSpPr>
        <p:spPr>
          <a:xfrm>
            <a:off x="263768" y="5041232"/>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31" name="TextBox 30">
            <a:extLst>
              <a:ext uri="{FF2B5EF4-FFF2-40B4-BE49-F238E27FC236}">
                <a16:creationId xmlns:a16="http://schemas.microsoft.com/office/drawing/2014/main" id="{A30F05DB-6243-6B5D-F522-5EB4221B180E}"/>
              </a:ext>
            </a:extLst>
          </p:cNvPr>
          <p:cNvSpPr txBox="1"/>
          <p:nvPr/>
        </p:nvSpPr>
        <p:spPr>
          <a:xfrm>
            <a:off x="213995" y="5092955"/>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considerations</a:t>
            </a:r>
          </a:p>
        </p:txBody>
      </p:sp>
      <p:sp>
        <p:nvSpPr>
          <p:cNvPr id="32" name="Rounded Rectangle 31">
            <a:extLst>
              <a:ext uri="{FF2B5EF4-FFF2-40B4-BE49-F238E27FC236}">
                <a16:creationId xmlns:a16="http://schemas.microsoft.com/office/drawing/2014/main" id="{B3C50615-C820-64B8-6581-1B69B5465532}"/>
              </a:ext>
            </a:extLst>
          </p:cNvPr>
          <p:cNvSpPr/>
          <p:nvPr/>
        </p:nvSpPr>
        <p:spPr>
          <a:xfrm>
            <a:off x="263768" y="5911779"/>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33" name="TextBox 32">
            <a:extLst>
              <a:ext uri="{FF2B5EF4-FFF2-40B4-BE49-F238E27FC236}">
                <a16:creationId xmlns:a16="http://schemas.microsoft.com/office/drawing/2014/main" id="{7CA8D004-DD00-F9E4-7C28-CA6535CB1F3A}"/>
              </a:ext>
            </a:extLst>
          </p:cNvPr>
          <p:cNvSpPr txBox="1"/>
          <p:nvPr/>
        </p:nvSpPr>
        <p:spPr>
          <a:xfrm>
            <a:off x="213995" y="5963502"/>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looking forward</a:t>
            </a:r>
          </a:p>
        </p:txBody>
      </p:sp>
      <p:sp>
        <p:nvSpPr>
          <p:cNvPr id="39" name="TextBox 38">
            <a:extLst>
              <a:ext uri="{FF2B5EF4-FFF2-40B4-BE49-F238E27FC236}">
                <a16:creationId xmlns:a16="http://schemas.microsoft.com/office/drawing/2014/main" id="{EDA1D5D8-EAA6-2454-5FD7-33AEBA84BD28}"/>
              </a:ext>
            </a:extLst>
          </p:cNvPr>
          <p:cNvSpPr txBox="1"/>
          <p:nvPr/>
        </p:nvSpPr>
        <p:spPr>
          <a:xfrm>
            <a:off x="4542853" y="254786"/>
            <a:ext cx="7132321" cy="923330"/>
          </a:xfrm>
          <a:prstGeom prst="rect">
            <a:avLst/>
          </a:prstGeom>
          <a:noFill/>
          <a:ln>
            <a:noFill/>
          </a:ln>
        </p:spPr>
        <p:txBody>
          <a:bodyPr wrap="square" rtlCol="0">
            <a:spAutoFit/>
          </a:bodyPr>
          <a:lstStyle/>
          <a:p>
            <a:pPr algn="ctr"/>
            <a:r>
              <a:rPr lang="en-US" sz="5400" b="1" dirty="0">
                <a:solidFill>
                  <a:srgbClr val="914576"/>
                </a:solidFill>
                <a:latin typeface="Frontage Condensed Outline" pitchFamily="2" charset="77"/>
              </a:rPr>
              <a:t>TGNC history</a:t>
            </a:r>
          </a:p>
        </p:txBody>
      </p:sp>
      <p:cxnSp>
        <p:nvCxnSpPr>
          <p:cNvPr id="40" name="Straight Connector 39">
            <a:extLst>
              <a:ext uri="{FF2B5EF4-FFF2-40B4-BE49-F238E27FC236}">
                <a16:creationId xmlns:a16="http://schemas.microsoft.com/office/drawing/2014/main" id="{3B198CB7-3F19-FCEE-B6D0-0CB24FCFEAB6}"/>
              </a:ext>
            </a:extLst>
          </p:cNvPr>
          <p:cNvCxnSpPr>
            <a:cxnSpLocks/>
          </p:cNvCxnSpPr>
          <p:nvPr/>
        </p:nvCxnSpPr>
        <p:spPr>
          <a:xfrm>
            <a:off x="4542854" y="1259566"/>
            <a:ext cx="7132320" cy="0"/>
          </a:xfrm>
          <a:prstGeom prst="line">
            <a:avLst/>
          </a:prstGeom>
          <a:ln w="19050">
            <a:solidFill>
              <a:srgbClr val="914576"/>
            </a:solidFill>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3ECA4DF5-BDF6-9070-6514-35AAFB171870}"/>
              </a:ext>
            </a:extLst>
          </p:cNvPr>
          <p:cNvSpPr txBox="1"/>
          <p:nvPr/>
        </p:nvSpPr>
        <p:spPr>
          <a:xfrm>
            <a:off x="4542853" y="1495270"/>
            <a:ext cx="7132320" cy="1569660"/>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r>
              <a:rPr lang="en-US" dirty="0"/>
              <a:t>2004 </a:t>
            </a:r>
            <a:r>
              <a:rPr lang="en-US" dirty="0" err="1"/>
              <a:t>Sanlo</a:t>
            </a:r>
            <a:r>
              <a:rPr lang="en-US" dirty="0"/>
              <a:t> offered a suggested approach to study the lives, experiences, and perseverance through graduation of lesbian, gay, and bisexual college students</a:t>
            </a:r>
          </a:p>
        </p:txBody>
      </p:sp>
      <p:sp>
        <p:nvSpPr>
          <p:cNvPr id="45" name="TextBox 44">
            <a:extLst>
              <a:ext uri="{FF2B5EF4-FFF2-40B4-BE49-F238E27FC236}">
                <a16:creationId xmlns:a16="http://schemas.microsoft.com/office/drawing/2014/main" id="{90AE5D60-7728-2B70-8B07-7720D47477AE}"/>
              </a:ext>
            </a:extLst>
          </p:cNvPr>
          <p:cNvSpPr txBox="1"/>
          <p:nvPr/>
        </p:nvSpPr>
        <p:spPr>
          <a:xfrm>
            <a:off x="4542853" y="3163010"/>
            <a:ext cx="7132320" cy="830997"/>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r>
              <a:rPr lang="en-US" dirty="0"/>
              <a:t>Intersectionality play a large role in the innovation of LGBTQA student involvement</a:t>
            </a:r>
          </a:p>
        </p:txBody>
      </p:sp>
      <p:sp>
        <p:nvSpPr>
          <p:cNvPr id="46" name="TextBox 45">
            <a:extLst>
              <a:ext uri="{FF2B5EF4-FFF2-40B4-BE49-F238E27FC236}">
                <a16:creationId xmlns:a16="http://schemas.microsoft.com/office/drawing/2014/main" id="{8C72F8C2-3957-FDFD-76E6-D594655892D6}"/>
              </a:ext>
            </a:extLst>
          </p:cNvPr>
          <p:cNvSpPr txBox="1"/>
          <p:nvPr/>
        </p:nvSpPr>
        <p:spPr>
          <a:xfrm>
            <a:off x="4542853" y="4092087"/>
            <a:ext cx="7132320" cy="1569660"/>
          </a:xfrm>
          <a:prstGeom prst="rect">
            <a:avLst/>
          </a:prstGeom>
          <a:noFill/>
          <a:ln>
            <a:noFill/>
          </a:ln>
        </p:spPr>
        <p:txBody>
          <a:bodyPr wrap="square" rtlCol="0">
            <a:spAutoFit/>
          </a:bodyPr>
          <a:lstStyle/>
          <a:p>
            <a:pPr marL="342900" indent="-342900">
              <a:buClr>
                <a:srgbClr val="914576"/>
              </a:buClr>
              <a:buSzPct val="100000"/>
              <a:buFont typeface="Menlo Regular" panose="020B0609030804020204" pitchFamily="49" charset="0"/>
              <a:buChar char="❉"/>
            </a:pPr>
            <a:r>
              <a:rPr lang="en-US" sz="2400" dirty="0">
                <a:solidFill>
                  <a:srgbClr val="4E274A"/>
                </a:solidFill>
                <a:latin typeface="DengXian" panose="02010600030101010101" pitchFamily="2" charset="-122"/>
                <a:ea typeface="DengXian" panose="02010600030101010101" pitchFamily="2" charset="-122"/>
              </a:rPr>
              <a:t>At least 1.4 million persons self-identify as TGNC = A greater proportion of college students are identifying as TGNC = a greater number of STEM TGNC Students (</a:t>
            </a:r>
            <a:r>
              <a:rPr lang="en-US" sz="2400" dirty="0" err="1">
                <a:solidFill>
                  <a:srgbClr val="4E274A"/>
                </a:solidFill>
                <a:latin typeface="DengXian" panose="02010600030101010101" pitchFamily="2" charset="-122"/>
                <a:ea typeface="DengXian" panose="02010600030101010101" pitchFamily="2" charset="-122"/>
              </a:rPr>
              <a:t>Maloy</a:t>
            </a:r>
            <a:r>
              <a:rPr lang="en-US" sz="2400" dirty="0">
                <a:solidFill>
                  <a:srgbClr val="4E274A"/>
                </a:solidFill>
                <a:latin typeface="DengXian" panose="02010600030101010101" pitchFamily="2" charset="-122"/>
                <a:ea typeface="DengXian" panose="02010600030101010101" pitchFamily="2" charset="-122"/>
              </a:rPr>
              <a:t> et al., 2022)</a:t>
            </a:r>
          </a:p>
        </p:txBody>
      </p:sp>
    </p:spTree>
    <p:extLst>
      <p:ext uri="{BB962C8B-B14F-4D97-AF65-F5344CB8AC3E}">
        <p14:creationId xmlns:p14="http://schemas.microsoft.com/office/powerpoint/2010/main" val="365275583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nodeType="afterEffect">
                                  <p:stCondLst>
                                    <p:cond delay="0"/>
                                  </p:stCondLst>
                                  <p:childTnLst>
                                    <p:set>
                                      <p:cBhvr>
                                        <p:cTn id="6" dur="1" fill="hold">
                                          <p:stCondLst>
                                            <p:cond delay="0"/>
                                          </p:stCondLst>
                                        </p:cTn>
                                        <p:tgtEl>
                                          <p:spTgt spid="40"/>
                                        </p:tgtEl>
                                        <p:attrNameLst>
                                          <p:attrName>style.visibility</p:attrName>
                                        </p:attrNameLst>
                                      </p:cBhvr>
                                      <p:to>
                                        <p:strVal val="visible"/>
                                      </p:to>
                                    </p:set>
                                    <p:anim calcmode="lin" valueType="num">
                                      <p:cBhvr>
                                        <p:cTn id="7" dur="2000" fill="hold"/>
                                        <p:tgtEl>
                                          <p:spTgt spid="40"/>
                                        </p:tgtEl>
                                        <p:attrNameLst>
                                          <p:attrName>ppt_x</p:attrName>
                                        </p:attrNameLst>
                                      </p:cBhvr>
                                      <p:tavLst>
                                        <p:tav tm="0">
                                          <p:val>
                                            <p:strVal val="#ppt_x-#ppt_w/2"/>
                                          </p:val>
                                        </p:tav>
                                        <p:tav tm="100000">
                                          <p:val>
                                            <p:strVal val="#ppt_x"/>
                                          </p:val>
                                        </p:tav>
                                      </p:tavLst>
                                    </p:anim>
                                    <p:anim calcmode="lin" valueType="num">
                                      <p:cBhvr>
                                        <p:cTn id="8" dur="2000" fill="hold"/>
                                        <p:tgtEl>
                                          <p:spTgt spid="40"/>
                                        </p:tgtEl>
                                        <p:attrNameLst>
                                          <p:attrName>ppt_y</p:attrName>
                                        </p:attrNameLst>
                                      </p:cBhvr>
                                      <p:tavLst>
                                        <p:tav tm="0">
                                          <p:val>
                                            <p:strVal val="#ppt_y"/>
                                          </p:val>
                                        </p:tav>
                                        <p:tav tm="100000">
                                          <p:val>
                                            <p:strVal val="#ppt_y"/>
                                          </p:val>
                                        </p:tav>
                                      </p:tavLst>
                                    </p:anim>
                                    <p:anim calcmode="lin" valueType="num">
                                      <p:cBhvr>
                                        <p:cTn id="9" dur="2000" fill="hold"/>
                                        <p:tgtEl>
                                          <p:spTgt spid="40"/>
                                        </p:tgtEl>
                                        <p:attrNameLst>
                                          <p:attrName>ppt_w</p:attrName>
                                        </p:attrNameLst>
                                      </p:cBhvr>
                                      <p:tavLst>
                                        <p:tav tm="0">
                                          <p:val>
                                            <p:fltVal val="0"/>
                                          </p:val>
                                        </p:tav>
                                        <p:tav tm="100000">
                                          <p:val>
                                            <p:strVal val="#ppt_w"/>
                                          </p:val>
                                        </p:tav>
                                      </p:tavLst>
                                    </p:anim>
                                    <p:anim calcmode="lin" valueType="num">
                                      <p:cBhvr>
                                        <p:cTn id="10" dur="2000" fill="hold"/>
                                        <p:tgtEl>
                                          <p:spTgt spid="40"/>
                                        </p:tgtEl>
                                        <p:attrNameLst>
                                          <p:attrName>ppt_h</p:attrName>
                                        </p:attrNameLst>
                                      </p:cBhvr>
                                      <p:tavLst>
                                        <p:tav tm="0">
                                          <p:val>
                                            <p:strVal val="#ppt_h"/>
                                          </p:val>
                                        </p:tav>
                                        <p:tav tm="100000">
                                          <p:val>
                                            <p:strVal val="#ppt_h"/>
                                          </p:val>
                                        </p:tav>
                                      </p:tavLst>
                                    </p:anim>
                                  </p:childTnLst>
                                </p:cTn>
                              </p:par>
                              <p:par>
                                <p:cTn id="11" presetID="10" presetClass="entr" presetSubtype="0" fill="hold" grpId="0" nodeType="withEffect">
                                  <p:stCondLst>
                                    <p:cond delay="0"/>
                                  </p:stCondLst>
                                  <p:childTnLst>
                                    <p:set>
                                      <p:cBhvr>
                                        <p:cTn id="12" dur="1" fill="hold">
                                          <p:stCondLst>
                                            <p:cond delay="0"/>
                                          </p:stCondLst>
                                        </p:cTn>
                                        <p:tgtEl>
                                          <p:spTgt spid="39"/>
                                        </p:tgtEl>
                                        <p:attrNameLst>
                                          <p:attrName>style.visibility</p:attrName>
                                        </p:attrNameLst>
                                      </p:cBhvr>
                                      <p:to>
                                        <p:strVal val="visible"/>
                                      </p:to>
                                    </p:set>
                                    <p:animEffect transition="in" filter="fade">
                                      <p:cBhvr>
                                        <p:cTn id="13" dur="2000"/>
                                        <p:tgtEl>
                                          <p:spTgt spid="39"/>
                                        </p:tgtEl>
                                      </p:cBhvr>
                                    </p:animEffect>
                                  </p:childTnLst>
                                </p:cTn>
                              </p:par>
                            </p:childTnLst>
                          </p:cTn>
                        </p:par>
                        <p:par>
                          <p:cTn id="14" fill="hold">
                            <p:stCondLst>
                              <p:cond delay="2000"/>
                            </p:stCondLst>
                            <p:childTnLst>
                              <p:par>
                                <p:cTn id="15" presetID="10" presetClass="entr" presetSubtype="0" fill="hold" grpId="0" nodeType="afterEffect">
                                  <p:stCondLst>
                                    <p:cond delay="0"/>
                                  </p:stCondLst>
                                  <p:childTnLst>
                                    <p:set>
                                      <p:cBhvr>
                                        <p:cTn id="16" dur="1" fill="hold">
                                          <p:stCondLst>
                                            <p:cond delay="0"/>
                                          </p:stCondLst>
                                        </p:cTn>
                                        <p:tgtEl>
                                          <p:spTgt spid="41"/>
                                        </p:tgtEl>
                                        <p:attrNameLst>
                                          <p:attrName>style.visibility</p:attrName>
                                        </p:attrNameLst>
                                      </p:cBhvr>
                                      <p:to>
                                        <p:strVal val="visible"/>
                                      </p:to>
                                    </p:set>
                                    <p:animEffect transition="in" filter="fade">
                                      <p:cBhvr>
                                        <p:cTn id="17" dur="1000"/>
                                        <p:tgtEl>
                                          <p:spTgt spid="4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5"/>
                                        </p:tgtEl>
                                        <p:attrNameLst>
                                          <p:attrName>style.visibility</p:attrName>
                                        </p:attrNameLst>
                                      </p:cBhvr>
                                      <p:to>
                                        <p:strVal val="visible"/>
                                      </p:to>
                                    </p:set>
                                    <p:animEffect transition="in" filter="fade">
                                      <p:cBhvr>
                                        <p:cTn id="22" dur="1000"/>
                                        <p:tgtEl>
                                          <p:spTgt spid="4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fade">
                                      <p:cBhvr>
                                        <p:cTn id="27"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1" grpId="0" animBg="1"/>
      <p:bldP spid="45" grpId="0" animBg="1"/>
      <p:bldP spid="4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F6C3E1A-A987-1142-8AB9-DB75E68A603D}"/>
              </a:ext>
            </a:extLst>
          </p:cNvPr>
          <p:cNvSpPr/>
          <p:nvPr/>
        </p:nvSpPr>
        <p:spPr>
          <a:xfrm>
            <a:off x="0" y="0"/>
            <a:ext cx="4025900" cy="6858000"/>
          </a:xfrm>
          <a:prstGeom prst="rect">
            <a:avLst/>
          </a:prstGeom>
          <a:solidFill>
            <a:srgbClr val="57C8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EFAAC3BD-D6E1-2F48-9D79-BCCEB0831095}"/>
              </a:ext>
            </a:extLst>
          </p:cNvPr>
          <p:cNvSpPr txBox="1"/>
          <p:nvPr/>
        </p:nvSpPr>
        <p:spPr>
          <a:xfrm>
            <a:off x="0" y="250911"/>
            <a:ext cx="4025900" cy="1938992"/>
          </a:xfrm>
          <a:prstGeom prst="rect">
            <a:avLst/>
          </a:prstGeom>
          <a:noFill/>
        </p:spPr>
        <p:txBody>
          <a:bodyPr wrap="square" rtlCol="0">
            <a:spAutoFit/>
          </a:bodyPr>
          <a:lstStyle/>
          <a:p>
            <a:pPr algn="ctr">
              <a:lnSpc>
                <a:spcPts val="3600"/>
              </a:lnSpc>
            </a:pPr>
            <a:r>
              <a:rPr lang="en-US" sz="3600" b="1" dirty="0" err="1">
                <a:solidFill>
                  <a:schemeClr val="bg1"/>
                </a:solidFill>
                <a:latin typeface="Frontage Condensed Outline" pitchFamily="2" charset="77"/>
              </a:rPr>
              <a:t>tgnc</a:t>
            </a:r>
            <a:br>
              <a:rPr lang="en-US" sz="3600" b="1" dirty="0">
                <a:solidFill>
                  <a:schemeClr val="bg1"/>
                </a:solidFill>
                <a:latin typeface="Frontage Condensed Outline" pitchFamily="2" charset="77"/>
              </a:rPr>
            </a:br>
            <a:r>
              <a:rPr lang="en-US" sz="3600" b="1" dirty="0">
                <a:solidFill>
                  <a:schemeClr val="bg1"/>
                </a:solidFill>
                <a:latin typeface="Frontage Condensed Outline" pitchFamily="2" charset="77"/>
              </a:rPr>
              <a:t>undergraduate stem student retention</a:t>
            </a:r>
          </a:p>
        </p:txBody>
      </p:sp>
      <p:sp>
        <p:nvSpPr>
          <p:cNvPr id="24" name="Rounded Rectangle 23">
            <a:extLst>
              <a:ext uri="{FF2B5EF4-FFF2-40B4-BE49-F238E27FC236}">
                <a16:creationId xmlns:a16="http://schemas.microsoft.com/office/drawing/2014/main" id="{C671C6A6-E0D2-999B-43C3-F2D74FC92C33}"/>
              </a:ext>
            </a:extLst>
          </p:cNvPr>
          <p:cNvSpPr/>
          <p:nvPr/>
        </p:nvSpPr>
        <p:spPr>
          <a:xfrm>
            <a:off x="263768" y="2429594"/>
            <a:ext cx="3498363" cy="647700"/>
          </a:xfrm>
          <a:prstGeom prst="roundRect">
            <a:avLst>
              <a:gd name="adj" fmla="val 50000"/>
            </a:avLst>
          </a:prstGeom>
          <a:solidFill>
            <a:srgbClr val="9145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solidFill>
                <a:srgbClr val="EC9B8C"/>
              </a:solidFill>
              <a:latin typeface="Frontage Condensed Outline" pitchFamily="2" charset="77"/>
              <a:ea typeface="DengXian" panose="02010600030101010101" pitchFamily="2" charset="-122"/>
            </a:endParaRPr>
          </a:p>
        </p:txBody>
      </p:sp>
      <p:sp>
        <p:nvSpPr>
          <p:cNvPr id="25" name="TextBox 24">
            <a:extLst>
              <a:ext uri="{FF2B5EF4-FFF2-40B4-BE49-F238E27FC236}">
                <a16:creationId xmlns:a16="http://schemas.microsoft.com/office/drawing/2014/main" id="{533F1968-B699-6A13-9094-A224A6DAB3E4}"/>
              </a:ext>
            </a:extLst>
          </p:cNvPr>
          <p:cNvSpPr txBox="1"/>
          <p:nvPr/>
        </p:nvSpPr>
        <p:spPr>
          <a:xfrm>
            <a:off x="213995" y="2481317"/>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background</a:t>
            </a:r>
          </a:p>
        </p:txBody>
      </p:sp>
      <p:sp>
        <p:nvSpPr>
          <p:cNvPr id="26" name="Rounded Rectangle 25">
            <a:extLst>
              <a:ext uri="{FF2B5EF4-FFF2-40B4-BE49-F238E27FC236}">
                <a16:creationId xmlns:a16="http://schemas.microsoft.com/office/drawing/2014/main" id="{0569E55C-C8BD-F48B-C6D6-C6388780B18A}"/>
              </a:ext>
            </a:extLst>
          </p:cNvPr>
          <p:cNvSpPr/>
          <p:nvPr/>
        </p:nvSpPr>
        <p:spPr>
          <a:xfrm>
            <a:off x="263768" y="3300140"/>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27" name="TextBox 26">
            <a:extLst>
              <a:ext uri="{FF2B5EF4-FFF2-40B4-BE49-F238E27FC236}">
                <a16:creationId xmlns:a16="http://schemas.microsoft.com/office/drawing/2014/main" id="{F0DE0D0E-2AE3-8E23-E74C-B511410A724A}"/>
              </a:ext>
            </a:extLst>
          </p:cNvPr>
          <p:cNvSpPr txBox="1"/>
          <p:nvPr/>
        </p:nvSpPr>
        <p:spPr>
          <a:xfrm>
            <a:off x="213995" y="3351863"/>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theory</a:t>
            </a:r>
          </a:p>
        </p:txBody>
      </p:sp>
      <p:sp>
        <p:nvSpPr>
          <p:cNvPr id="28" name="Rounded Rectangle 27">
            <a:extLst>
              <a:ext uri="{FF2B5EF4-FFF2-40B4-BE49-F238E27FC236}">
                <a16:creationId xmlns:a16="http://schemas.microsoft.com/office/drawing/2014/main" id="{12365CCB-263C-C2F0-AF7C-0417DEA1CBCC}"/>
              </a:ext>
            </a:extLst>
          </p:cNvPr>
          <p:cNvSpPr/>
          <p:nvPr/>
        </p:nvSpPr>
        <p:spPr>
          <a:xfrm>
            <a:off x="263768" y="4170686"/>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29" name="TextBox 28">
            <a:extLst>
              <a:ext uri="{FF2B5EF4-FFF2-40B4-BE49-F238E27FC236}">
                <a16:creationId xmlns:a16="http://schemas.microsoft.com/office/drawing/2014/main" id="{2130F62D-2FB1-8836-4372-29CFC156B416}"/>
              </a:ext>
            </a:extLst>
          </p:cNvPr>
          <p:cNvSpPr txBox="1"/>
          <p:nvPr/>
        </p:nvSpPr>
        <p:spPr>
          <a:xfrm>
            <a:off x="213995" y="4222409"/>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proposal</a:t>
            </a:r>
          </a:p>
        </p:txBody>
      </p:sp>
      <p:sp>
        <p:nvSpPr>
          <p:cNvPr id="30" name="Rounded Rectangle 29">
            <a:extLst>
              <a:ext uri="{FF2B5EF4-FFF2-40B4-BE49-F238E27FC236}">
                <a16:creationId xmlns:a16="http://schemas.microsoft.com/office/drawing/2014/main" id="{5BBA6709-3D35-BBFF-D0D2-33593A4C4C8D}"/>
              </a:ext>
            </a:extLst>
          </p:cNvPr>
          <p:cNvSpPr/>
          <p:nvPr/>
        </p:nvSpPr>
        <p:spPr>
          <a:xfrm>
            <a:off x="263768" y="5041232"/>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31" name="TextBox 30">
            <a:extLst>
              <a:ext uri="{FF2B5EF4-FFF2-40B4-BE49-F238E27FC236}">
                <a16:creationId xmlns:a16="http://schemas.microsoft.com/office/drawing/2014/main" id="{A30F05DB-6243-6B5D-F522-5EB4221B180E}"/>
              </a:ext>
            </a:extLst>
          </p:cNvPr>
          <p:cNvSpPr txBox="1"/>
          <p:nvPr/>
        </p:nvSpPr>
        <p:spPr>
          <a:xfrm>
            <a:off x="213995" y="5092955"/>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considerations</a:t>
            </a:r>
          </a:p>
        </p:txBody>
      </p:sp>
      <p:sp>
        <p:nvSpPr>
          <p:cNvPr id="32" name="Rounded Rectangle 31">
            <a:extLst>
              <a:ext uri="{FF2B5EF4-FFF2-40B4-BE49-F238E27FC236}">
                <a16:creationId xmlns:a16="http://schemas.microsoft.com/office/drawing/2014/main" id="{B3C50615-C820-64B8-6581-1B69B5465532}"/>
              </a:ext>
            </a:extLst>
          </p:cNvPr>
          <p:cNvSpPr/>
          <p:nvPr/>
        </p:nvSpPr>
        <p:spPr>
          <a:xfrm>
            <a:off x="263768" y="5911779"/>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33" name="TextBox 32">
            <a:extLst>
              <a:ext uri="{FF2B5EF4-FFF2-40B4-BE49-F238E27FC236}">
                <a16:creationId xmlns:a16="http://schemas.microsoft.com/office/drawing/2014/main" id="{7CA8D004-DD00-F9E4-7C28-CA6535CB1F3A}"/>
              </a:ext>
            </a:extLst>
          </p:cNvPr>
          <p:cNvSpPr txBox="1"/>
          <p:nvPr/>
        </p:nvSpPr>
        <p:spPr>
          <a:xfrm>
            <a:off x="213995" y="5963502"/>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looking forward</a:t>
            </a:r>
          </a:p>
        </p:txBody>
      </p:sp>
      <p:sp>
        <p:nvSpPr>
          <p:cNvPr id="39" name="TextBox 38">
            <a:extLst>
              <a:ext uri="{FF2B5EF4-FFF2-40B4-BE49-F238E27FC236}">
                <a16:creationId xmlns:a16="http://schemas.microsoft.com/office/drawing/2014/main" id="{EDA1D5D8-EAA6-2454-5FD7-33AEBA84BD28}"/>
              </a:ext>
            </a:extLst>
          </p:cNvPr>
          <p:cNvSpPr txBox="1"/>
          <p:nvPr/>
        </p:nvSpPr>
        <p:spPr>
          <a:xfrm>
            <a:off x="4025900" y="254786"/>
            <a:ext cx="8166100" cy="923330"/>
          </a:xfrm>
          <a:prstGeom prst="rect">
            <a:avLst/>
          </a:prstGeom>
          <a:noFill/>
          <a:ln>
            <a:noFill/>
          </a:ln>
        </p:spPr>
        <p:txBody>
          <a:bodyPr wrap="square" rtlCol="0">
            <a:spAutoFit/>
          </a:bodyPr>
          <a:lstStyle/>
          <a:p>
            <a:pPr algn="ctr"/>
            <a:r>
              <a:rPr lang="en-US" sz="5400" b="1" dirty="0">
                <a:solidFill>
                  <a:srgbClr val="914576"/>
                </a:solidFill>
                <a:latin typeface="Frontage Condensed Outline" pitchFamily="2" charset="77"/>
              </a:rPr>
              <a:t>about northeastern</a:t>
            </a:r>
          </a:p>
        </p:txBody>
      </p:sp>
      <p:cxnSp>
        <p:nvCxnSpPr>
          <p:cNvPr id="40" name="Straight Connector 39">
            <a:extLst>
              <a:ext uri="{FF2B5EF4-FFF2-40B4-BE49-F238E27FC236}">
                <a16:creationId xmlns:a16="http://schemas.microsoft.com/office/drawing/2014/main" id="{3B198CB7-3F19-FCEE-B6D0-0CB24FCFEAB6}"/>
              </a:ext>
            </a:extLst>
          </p:cNvPr>
          <p:cNvCxnSpPr>
            <a:cxnSpLocks/>
          </p:cNvCxnSpPr>
          <p:nvPr/>
        </p:nvCxnSpPr>
        <p:spPr>
          <a:xfrm>
            <a:off x="4542854" y="1259566"/>
            <a:ext cx="7132320" cy="0"/>
          </a:xfrm>
          <a:prstGeom prst="line">
            <a:avLst/>
          </a:prstGeom>
          <a:ln w="19050">
            <a:solidFill>
              <a:srgbClr val="914576"/>
            </a:solidFill>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3ECA4DF5-BDF6-9070-6514-35AAFB171870}"/>
              </a:ext>
            </a:extLst>
          </p:cNvPr>
          <p:cNvSpPr txBox="1"/>
          <p:nvPr/>
        </p:nvSpPr>
        <p:spPr>
          <a:xfrm>
            <a:off x="4542853" y="1495270"/>
            <a:ext cx="7132320" cy="461665"/>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r>
              <a:rPr lang="en-US" dirty="0"/>
              <a:t>Private, not-for profit Institution (IPEDS, 2021)</a:t>
            </a:r>
          </a:p>
        </p:txBody>
      </p:sp>
      <p:sp>
        <p:nvSpPr>
          <p:cNvPr id="45" name="TextBox 44">
            <a:extLst>
              <a:ext uri="{FF2B5EF4-FFF2-40B4-BE49-F238E27FC236}">
                <a16:creationId xmlns:a16="http://schemas.microsoft.com/office/drawing/2014/main" id="{90AE5D60-7728-2B70-8B07-7720D47477AE}"/>
              </a:ext>
            </a:extLst>
          </p:cNvPr>
          <p:cNvSpPr txBox="1"/>
          <p:nvPr/>
        </p:nvSpPr>
        <p:spPr>
          <a:xfrm>
            <a:off x="4542790" y="2055015"/>
            <a:ext cx="7132320" cy="830997"/>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r>
              <a:rPr lang="en-US" dirty="0"/>
              <a:t>Three undergraduate campuses: Boston, Oakland, London</a:t>
            </a:r>
          </a:p>
        </p:txBody>
      </p:sp>
      <p:sp>
        <p:nvSpPr>
          <p:cNvPr id="46" name="TextBox 45">
            <a:extLst>
              <a:ext uri="{FF2B5EF4-FFF2-40B4-BE49-F238E27FC236}">
                <a16:creationId xmlns:a16="http://schemas.microsoft.com/office/drawing/2014/main" id="{8C72F8C2-3957-FDFD-76E6-D594655892D6}"/>
              </a:ext>
            </a:extLst>
          </p:cNvPr>
          <p:cNvSpPr txBox="1"/>
          <p:nvPr/>
        </p:nvSpPr>
        <p:spPr>
          <a:xfrm>
            <a:off x="4542790" y="2978081"/>
            <a:ext cx="7132320" cy="830997"/>
          </a:xfrm>
          <a:prstGeom prst="rect">
            <a:avLst/>
          </a:prstGeom>
          <a:noFill/>
          <a:ln>
            <a:noFill/>
          </a:ln>
        </p:spPr>
        <p:txBody>
          <a:bodyPr wrap="square" rtlCol="0">
            <a:spAutoFit/>
          </a:bodyPr>
          <a:lstStyle/>
          <a:p>
            <a:pPr marL="342900" indent="-342900">
              <a:buClr>
                <a:srgbClr val="914576"/>
              </a:buClr>
              <a:buSzPct val="100000"/>
              <a:buFont typeface="Menlo Regular" panose="020B0609030804020204" pitchFamily="49" charset="0"/>
              <a:buChar char="❉"/>
            </a:pPr>
            <a:r>
              <a:rPr lang="en-US" sz="2400" dirty="0">
                <a:solidFill>
                  <a:srgbClr val="4E274A"/>
                </a:solidFill>
                <a:latin typeface="DengXian" panose="02010600030101010101" pitchFamily="2" charset="-122"/>
                <a:ea typeface="DengXian" panose="02010600030101010101" pitchFamily="2" charset="-122"/>
              </a:rPr>
              <a:t>R1 Level Research Institution (Carnegie R1 and R2 research classifications doctoral ... - CEHD, n.d.)​</a:t>
            </a:r>
          </a:p>
        </p:txBody>
      </p:sp>
      <p:sp>
        <p:nvSpPr>
          <p:cNvPr id="3" name="TextBox 2">
            <a:extLst>
              <a:ext uri="{FF2B5EF4-FFF2-40B4-BE49-F238E27FC236}">
                <a16:creationId xmlns:a16="http://schemas.microsoft.com/office/drawing/2014/main" id="{D108F972-6929-8C28-D00C-24C32F29DEE8}"/>
              </a:ext>
            </a:extLst>
          </p:cNvPr>
          <p:cNvSpPr txBox="1"/>
          <p:nvPr/>
        </p:nvSpPr>
        <p:spPr>
          <a:xfrm>
            <a:off x="4542790" y="3895320"/>
            <a:ext cx="7132320" cy="830997"/>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pPr fontAlgn="base"/>
            <a:r>
              <a:rPr lang="en-US" dirty="0"/>
              <a:t>LGBTQA Resource Center located in the Curry Student Center (Northeastern University, n.d.)​</a:t>
            </a:r>
          </a:p>
        </p:txBody>
      </p:sp>
      <p:sp>
        <p:nvSpPr>
          <p:cNvPr id="4" name="TextBox 3">
            <a:extLst>
              <a:ext uri="{FF2B5EF4-FFF2-40B4-BE49-F238E27FC236}">
                <a16:creationId xmlns:a16="http://schemas.microsoft.com/office/drawing/2014/main" id="{DFB93040-1452-C1DD-4BBF-457FD1C39F03}"/>
              </a:ext>
            </a:extLst>
          </p:cNvPr>
          <p:cNvSpPr txBox="1"/>
          <p:nvPr/>
        </p:nvSpPr>
        <p:spPr>
          <a:xfrm>
            <a:off x="4542790" y="4812559"/>
            <a:ext cx="7132320" cy="830997"/>
          </a:xfrm>
          <a:prstGeom prst="rect">
            <a:avLst/>
          </a:prstGeom>
          <a:noFill/>
          <a:ln>
            <a:noFill/>
          </a:ln>
        </p:spPr>
        <p:txBody>
          <a:bodyPr wrap="square" rtlCol="0">
            <a:spAutoFit/>
          </a:bodyPr>
          <a:lstStyle/>
          <a:p>
            <a:pPr marL="342900" indent="-342900">
              <a:buClr>
                <a:srgbClr val="914576"/>
              </a:buClr>
              <a:buSzPct val="100000"/>
              <a:buFont typeface="Menlo Regular" panose="020B0609030804020204" pitchFamily="49" charset="0"/>
              <a:buChar char="❉"/>
            </a:pPr>
            <a:r>
              <a:rPr lang="en-US" sz="2400" dirty="0">
                <a:solidFill>
                  <a:srgbClr val="4E274A"/>
                </a:solidFill>
                <a:latin typeface="DengXian" panose="02010600030101010101" pitchFamily="2" charset="-122"/>
                <a:ea typeface="DengXian" panose="02010600030101010101" pitchFamily="2" charset="-122"/>
              </a:rPr>
              <a:t>The Resource Center is where most affinity groups hold meetings – </a:t>
            </a:r>
            <a:r>
              <a:rPr lang="en-US" sz="2400" dirty="0" err="1">
                <a:solidFill>
                  <a:srgbClr val="4E274A"/>
                </a:solidFill>
                <a:latin typeface="DengXian" panose="02010600030101010101" pitchFamily="2" charset="-122"/>
                <a:ea typeface="DengXian" panose="02010600030101010101" pitchFamily="2" charset="-122"/>
              </a:rPr>
              <a:t>oSTEM</a:t>
            </a:r>
            <a:r>
              <a:rPr lang="en-US" sz="2400" dirty="0">
                <a:solidFill>
                  <a:srgbClr val="4E274A"/>
                </a:solidFill>
                <a:latin typeface="DengXian" panose="02010600030101010101" pitchFamily="2" charset="-122"/>
                <a:ea typeface="DengXian" panose="02010600030101010101" pitchFamily="2" charset="-122"/>
              </a:rPr>
              <a:t>​</a:t>
            </a:r>
          </a:p>
        </p:txBody>
      </p:sp>
      <p:sp>
        <p:nvSpPr>
          <p:cNvPr id="5" name="TextBox 4">
            <a:extLst>
              <a:ext uri="{FF2B5EF4-FFF2-40B4-BE49-F238E27FC236}">
                <a16:creationId xmlns:a16="http://schemas.microsoft.com/office/drawing/2014/main" id="{3C2D42BB-5E3E-D471-4FDD-9BD6225E36F5}"/>
              </a:ext>
            </a:extLst>
          </p:cNvPr>
          <p:cNvSpPr txBox="1"/>
          <p:nvPr/>
        </p:nvSpPr>
        <p:spPr>
          <a:xfrm>
            <a:off x="4542790" y="5729798"/>
            <a:ext cx="7132320" cy="830997"/>
          </a:xfrm>
          <a:prstGeom prst="rect">
            <a:avLst/>
          </a:prstGeom>
          <a:noFill/>
          <a:ln>
            <a:noFill/>
          </a:ln>
        </p:spPr>
        <p:txBody>
          <a:bodyPr wrap="square" rtlCol="0">
            <a:spAutoFit/>
          </a:bodyPr>
          <a:lstStyle/>
          <a:p>
            <a:pPr marL="342900" indent="-342900">
              <a:buClr>
                <a:srgbClr val="914576"/>
              </a:buClr>
              <a:buSzPct val="100000"/>
              <a:buFont typeface="Menlo Regular" panose="020B0609030804020204" pitchFamily="49" charset="0"/>
              <a:buChar char="❉"/>
            </a:pPr>
            <a:r>
              <a:rPr lang="en-US" sz="2400" dirty="0">
                <a:solidFill>
                  <a:srgbClr val="4E274A"/>
                </a:solidFill>
                <a:latin typeface="DengXian" panose="02010600030101010101" pitchFamily="2" charset="-122"/>
                <a:ea typeface="DengXian" panose="02010600030101010101" pitchFamily="2" charset="-122"/>
              </a:rPr>
              <a:t>No data collection for LGBTQA-identifying student retention (IPEDS) ​</a:t>
            </a:r>
          </a:p>
        </p:txBody>
      </p:sp>
    </p:spTree>
    <p:extLst>
      <p:ext uri="{BB962C8B-B14F-4D97-AF65-F5344CB8AC3E}">
        <p14:creationId xmlns:p14="http://schemas.microsoft.com/office/powerpoint/2010/main" val="12129739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nodeType="afterEffect">
                                  <p:stCondLst>
                                    <p:cond delay="0"/>
                                  </p:stCondLst>
                                  <p:childTnLst>
                                    <p:set>
                                      <p:cBhvr>
                                        <p:cTn id="6" dur="1" fill="hold">
                                          <p:stCondLst>
                                            <p:cond delay="0"/>
                                          </p:stCondLst>
                                        </p:cTn>
                                        <p:tgtEl>
                                          <p:spTgt spid="40"/>
                                        </p:tgtEl>
                                        <p:attrNameLst>
                                          <p:attrName>style.visibility</p:attrName>
                                        </p:attrNameLst>
                                      </p:cBhvr>
                                      <p:to>
                                        <p:strVal val="visible"/>
                                      </p:to>
                                    </p:set>
                                    <p:anim calcmode="lin" valueType="num">
                                      <p:cBhvr>
                                        <p:cTn id="7" dur="2000" fill="hold"/>
                                        <p:tgtEl>
                                          <p:spTgt spid="40"/>
                                        </p:tgtEl>
                                        <p:attrNameLst>
                                          <p:attrName>ppt_x</p:attrName>
                                        </p:attrNameLst>
                                      </p:cBhvr>
                                      <p:tavLst>
                                        <p:tav tm="0">
                                          <p:val>
                                            <p:strVal val="#ppt_x-#ppt_w/2"/>
                                          </p:val>
                                        </p:tav>
                                        <p:tav tm="100000">
                                          <p:val>
                                            <p:strVal val="#ppt_x"/>
                                          </p:val>
                                        </p:tav>
                                      </p:tavLst>
                                    </p:anim>
                                    <p:anim calcmode="lin" valueType="num">
                                      <p:cBhvr>
                                        <p:cTn id="8" dur="2000" fill="hold"/>
                                        <p:tgtEl>
                                          <p:spTgt spid="40"/>
                                        </p:tgtEl>
                                        <p:attrNameLst>
                                          <p:attrName>ppt_y</p:attrName>
                                        </p:attrNameLst>
                                      </p:cBhvr>
                                      <p:tavLst>
                                        <p:tav tm="0">
                                          <p:val>
                                            <p:strVal val="#ppt_y"/>
                                          </p:val>
                                        </p:tav>
                                        <p:tav tm="100000">
                                          <p:val>
                                            <p:strVal val="#ppt_y"/>
                                          </p:val>
                                        </p:tav>
                                      </p:tavLst>
                                    </p:anim>
                                    <p:anim calcmode="lin" valueType="num">
                                      <p:cBhvr>
                                        <p:cTn id="9" dur="2000" fill="hold"/>
                                        <p:tgtEl>
                                          <p:spTgt spid="40"/>
                                        </p:tgtEl>
                                        <p:attrNameLst>
                                          <p:attrName>ppt_w</p:attrName>
                                        </p:attrNameLst>
                                      </p:cBhvr>
                                      <p:tavLst>
                                        <p:tav tm="0">
                                          <p:val>
                                            <p:fltVal val="0"/>
                                          </p:val>
                                        </p:tav>
                                        <p:tav tm="100000">
                                          <p:val>
                                            <p:strVal val="#ppt_w"/>
                                          </p:val>
                                        </p:tav>
                                      </p:tavLst>
                                    </p:anim>
                                    <p:anim calcmode="lin" valueType="num">
                                      <p:cBhvr>
                                        <p:cTn id="10" dur="2000" fill="hold"/>
                                        <p:tgtEl>
                                          <p:spTgt spid="40"/>
                                        </p:tgtEl>
                                        <p:attrNameLst>
                                          <p:attrName>ppt_h</p:attrName>
                                        </p:attrNameLst>
                                      </p:cBhvr>
                                      <p:tavLst>
                                        <p:tav tm="0">
                                          <p:val>
                                            <p:strVal val="#ppt_h"/>
                                          </p:val>
                                        </p:tav>
                                        <p:tav tm="100000">
                                          <p:val>
                                            <p:strVal val="#ppt_h"/>
                                          </p:val>
                                        </p:tav>
                                      </p:tavLst>
                                    </p:anim>
                                  </p:childTnLst>
                                </p:cTn>
                              </p:par>
                              <p:par>
                                <p:cTn id="11" presetID="10" presetClass="entr" presetSubtype="0" fill="hold" grpId="0" nodeType="withEffect">
                                  <p:stCondLst>
                                    <p:cond delay="0"/>
                                  </p:stCondLst>
                                  <p:childTnLst>
                                    <p:set>
                                      <p:cBhvr>
                                        <p:cTn id="12" dur="1" fill="hold">
                                          <p:stCondLst>
                                            <p:cond delay="0"/>
                                          </p:stCondLst>
                                        </p:cTn>
                                        <p:tgtEl>
                                          <p:spTgt spid="39"/>
                                        </p:tgtEl>
                                        <p:attrNameLst>
                                          <p:attrName>style.visibility</p:attrName>
                                        </p:attrNameLst>
                                      </p:cBhvr>
                                      <p:to>
                                        <p:strVal val="visible"/>
                                      </p:to>
                                    </p:set>
                                    <p:animEffect transition="in" filter="fade">
                                      <p:cBhvr>
                                        <p:cTn id="13" dur="2000"/>
                                        <p:tgtEl>
                                          <p:spTgt spid="39"/>
                                        </p:tgtEl>
                                      </p:cBhvr>
                                    </p:animEffect>
                                  </p:childTnLst>
                                </p:cTn>
                              </p:par>
                            </p:childTnLst>
                          </p:cTn>
                        </p:par>
                        <p:par>
                          <p:cTn id="14" fill="hold">
                            <p:stCondLst>
                              <p:cond delay="2000"/>
                            </p:stCondLst>
                            <p:childTnLst>
                              <p:par>
                                <p:cTn id="15" presetID="10" presetClass="entr" presetSubtype="0" fill="hold" grpId="0" nodeType="afterEffect">
                                  <p:stCondLst>
                                    <p:cond delay="0"/>
                                  </p:stCondLst>
                                  <p:childTnLst>
                                    <p:set>
                                      <p:cBhvr>
                                        <p:cTn id="16" dur="1" fill="hold">
                                          <p:stCondLst>
                                            <p:cond delay="0"/>
                                          </p:stCondLst>
                                        </p:cTn>
                                        <p:tgtEl>
                                          <p:spTgt spid="41"/>
                                        </p:tgtEl>
                                        <p:attrNameLst>
                                          <p:attrName>style.visibility</p:attrName>
                                        </p:attrNameLst>
                                      </p:cBhvr>
                                      <p:to>
                                        <p:strVal val="visible"/>
                                      </p:to>
                                    </p:set>
                                    <p:animEffect transition="in" filter="fade">
                                      <p:cBhvr>
                                        <p:cTn id="17" dur="1000"/>
                                        <p:tgtEl>
                                          <p:spTgt spid="41"/>
                                        </p:tgtEl>
                                      </p:cBhvr>
                                    </p:animEffect>
                                  </p:childTnLst>
                                </p:cTn>
                              </p:par>
                            </p:childTnLst>
                          </p:cTn>
                        </p:par>
                        <p:par>
                          <p:cTn id="18" fill="hold">
                            <p:stCondLst>
                              <p:cond delay="3000"/>
                            </p:stCondLst>
                            <p:childTnLst>
                              <p:par>
                                <p:cTn id="19" presetID="10" presetClass="entr" presetSubtype="0" fill="hold" grpId="0" nodeType="afterEffect">
                                  <p:stCondLst>
                                    <p:cond delay="0"/>
                                  </p:stCondLst>
                                  <p:childTnLst>
                                    <p:set>
                                      <p:cBhvr>
                                        <p:cTn id="20" dur="1" fill="hold">
                                          <p:stCondLst>
                                            <p:cond delay="0"/>
                                          </p:stCondLst>
                                        </p:cTn>
                                        <p:tgtEl>
                                          <p:spTgt spid="45"/>
                                        </p:tgtEl>
                                        <p:attrNameLst>
                                          <p:attrName>style.visibility</p:attrName>
                                        </p:attrNameLst>
                                      </p:cBhvr>
                                      <p:to>
                                        <p:strVal val="visible"/>
                                      </p:to>
                                    </p:set>
                                    <p:animEffect transition="in" filter="fade">
                                      <p:cBhvr>
                                        <p:cTn id="21" dur="1000"/>
                                        <p:tgtEl>
                                          <p:spTgt spid="45"/>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46"/>
                                        </p:tgtEl>
                                        <p:attrNameLst>
                                          <p:attrName>style.visibility</p:attrName>
                                        </p:attrNameLst>
                                      </p:cBhvr>
                                      <p:to>
                                        <p:strVal val="visible"/>
                                      </p:to>
                                    </p:set>
                                    <p:animEffect transition="in" filter="fade">
                                      <p:cBhvr>
                                        <p:cTn id="26" dur="1000"/>
                                        <p:tgtEl>
                                          <p:spTgt spid="46"/>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fade">
                                      <p:cBhvr>
                                        <p:cTn id="31" dur="1000"/>
                                        <p:tgtEl>
                                          <p:spTgt spid="3"/>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fade">
                                      <p:cBhvr>
                                        <p:cTn id="36" dur="1000"/>
                                        <p:tgtEl>
                                          <p:spTgt spid="4"/>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fade">
                                      <p:cBhvr>
                                        <p:cTn id="41" dur="1000"/>
                                        <p:tgtEl>
                                          <p:spTgt spid="5"/>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xit" presetSubtype="0" fill="hold" grpId="1" nodeType="clickEffect">
                                  <p:stCondLst>
                                    <p:cond delay="0"/>
                                  </p:stCondLst>
                                  <p:childTnLst>
                                    <p:animEffect transition="out" filter="fade">
                                      <p:cBhvr>
                                        <p:cTn id="45" dur="1000"/>
                                        <p:tgtEl>
                                          <p:spTgt spid="5"/>
                                        </p:tgtEl>
                                      </p:cBhvr>
                                    </p:animEffect>
                                    <p:set>
                                      <p:cBhvr>
                                        <p:cTn id="46" dur="1" fill="hold">
                                          <p:stCondLst>
                                            <p:cond delay="999"/>
                                          </p:stCondLst>
                                        </p:cTn>
                                        <p:tgtEl>
                                          <p:spTgt spid="5"/>
                                        </p:tgtEl>
                                        <p:attrNameLst>
                                          <p:attrName>style.visibility</p:attrName>
                                        </p:attrNameLst>
                                      </p:cBhvr>
                                      <p:to>
                                        <p:strVal val="hidden"/>
                                      </p:to>
                                    </p:set>
                                  </p:childTnLst>
                                </p:cTn>
                              </p:par>
                              <p:par>
                                <p:cTn id="47" presetID="10" presetClass="exit" presetSubtype="0" fill="hold" grpId="1" nodeType="withEffect">
                                  <p:stCondLst>
                                    <p:cond delay="0"/>
                                  </p:stCondLst>
                                  <p:childTnLst>
                                    <p:animEffect transition="out" filter="fade">
                                      <p:cBhvr>
                                        <p:cTn id="48" dur="1000"/>
                                        <p:tgtEl>
                                          <p:spTgt spid="4"/>
                                        </p:tgtEl>
                                      </p:cBhvr>
                                    </p:animEffect>
                                    <p:set>
                                      <p:cBhvr>
                                        <p:cTn id="49" dur="1" fill="hold">
                                          <p:stCondLst>
                                            <p:cond delay="999"/>
                                          </p:stCondLst>
                                        </p:cTn>
                                        <p:tgtEl>
                                          <p:spTgt spid="4"/>
                                        </p:tgtEl>
                                        <p:attrNameLst>
                                          <p:attrName>style.visibility</p:attrName>
                                        </p:attrNameLst>
                                      </p:cBhvr>
                                      <p:to>
                                        <p:strVal val="hidden"/>
                                      </p:to>
                                    </p:set>
                                  </p:childTnLst>
                                </p:cTn>
                              </p:par>
                              <p:par>
                                <p:cTn id="50" presetID="10" presetClass="exit" presetSubtype="0" fill="hold" grpId="1" nodeType="withEffect">
                                  <p:stCondLst>
                                    <p:cond delay="0"/>
                                  </p:stCondLst>
                                  <p:childTnLst>
                                    <p:animEffect transition="out" filter="fade">
                                      <p:cBhvr>
                                        <p:cTn id="51" dur="1000"/>
                                        <p:tgtEl>
                                          <p:spTgt spid="3"/>
                                        </p:tgtEl>
                                      </p:cBhvr>
                                    </p:animEffect>
                                    <p:set>
                                      <p:cBhvr>
                                        <p:cTn id="52" dur="1" fill="hold">
                                          <p:stCondLst>
                                            <p:cond delay="999"/>
                                          </p:stCondLst>
                                        </p:cTn>
                                        <p:tgtEl>
                                          <p:spTgt spid="3"/>
                                        </p:tgtEl>
                                        <p:attrNameLst>
                                          <p:attrName>style.visibility</p:attrName>
                                        </p:attrNameLst>
                                      </p:cBhvr>
                                      <p:to>
                                        <p:strVal val="hidden"/>
                                      </p:to>
                                    </p:set>
                                  </p:childTnLst>
                                </p:cTn>
                              </p:par>
                              <p:par>
                                <p:cTn id="53" presetID="10" presetClass="exit" presetSubtype="0" fill="hold" grpId="1" nodeType="withEffect">
                                  <p:stCondLst>
                                    <p:cond delay="0"/>
                                  </p:stCondLst>
                                  <p:childTnLst>
                                    <p:animEffect transition="out" filter="fade">
                                      <p:cBhvr>
                                        <p:cTn id="54" dur="1000"/>
                                        <p:tgtEl>
                                          <p:spTgt spid="46"/>
                                        </p:tgtEl>
                                      </p:cBhvr>
                                    </p:animEffect>
                                    <p:set>
                                      <p:cBhvr>
                                        <p:cTn id="55" dur="1" fill="hold">
                                          <p:stCondLst>
                                            <p:cond delay="999"/>
                                          </p:stCondLst>
                                        </p:cTn>
                                        <p:tgtEl>
                                          <p:spTgt spid="46"/>
                                        </p:tgtEl>
                                        <p:attrNameLst>
                                          <p:attrName>style.visibility</p:attrName>
                                        </p:attrNameLst>
                                      </p:cBhvr>
                                      <p:to>
                                        <p:strVal val="hidden"/>
                                      </p:to>
                                    </p:set>
                                  </p:childTnLst>
                                </p:cTn>
                              </p:par>
                              <p:par>
                                <p:cTn id="56" presetID="10" presetClass="exit" presetSubtype="0" fill="hold" grpId="1" nodeType="withEffect">
                                  <p:stCondLst>
                                    <p:cond delay="0"/>
                                  </p:stCondLst>
                                  <p:childTnLst>
                                    <p:animEffect transition="out" filter="fade">
                                      <p:cBhvr>
                                        <p:cTn id="57" dur="1000"/>
                                        <p:tgtEl>
                                          <p:spTgt spid="45"/>
                                        </p:tgtEl>
                                      </p:cBhvr>
                                    </p:animEffect>
                                    <p:set>
                                      <p:cBhvr>
                                        <p:cTn id="58" dur="1" fill="hold">
                                          <p:stCondLst>
                                            <p:cond delay="999"/>
                                          </p:stCondLst>
                                        </p:cTn>
                                        <p:tgtEl>
                                          <p:spTgt spid="45"/>
                                        </p:tgtEl>
                                        <p:attrNameLst>
                                          <p:attrName>style.visibility</p:attrName>
                                        </p:attrNameLst>
                                      </p:cBhvr>
                                      <p:to>
                                        <p:strVal val="hidden"/>
                                      </p:to>
                                    </p:set>
                                  </p:childTnLst>
                                </p:cTn>
                              </p:par>
                              <p:par>
                                <p:cTn id="59" presetID="10" presetClass="exit" presetSubtype="0" fill="hold" grpId="1" nodeType="withEffect">
                                  <p:stCondLst>
                                    <p:cond delay="0"/>
                                  </p:stCondLst>
                                  <p:childTnLst>
                                    <p:animEffect transition="out" filter="fade">
                                      <p:cBhvr>
                                        <p:cTn id="60" dur="1000"/>
                                        <p:tgtEl>
                                          <p:spTgt spid="41"/>
                                        </p:tgtEl>
                                      </p:cBhvr>
                                    </p:animEffect>
                                    <p:set>
                                      <p:cBhvr>
                                        <p:cTn id="61" dur="1" fill="hold">
                                          <p:stCondLst>
                                            <p:cond delay="999"/>
                                          </p:stCondLst>
                                        </p:cTn>
                                        <p:tgtEl>
                                          <p:spTgt spid="41"/>
                                        </p:tgtEl>
                                        <p:attrNameLst>
                                          <p:attrName>style.visibility</p:attrName>
                                        </p:attrNameLst>
                                      </p:cBhvr>
                                      <p:to>
                                        <p:strVal val="hidden"/>
                                      </p:to>
                                    </p:set>
                                  </p:childTnLst>
                                </p:cTn>
                              </p:par>
                              <p:par>
                                <p:cTn id="62" presetID="10" presetClass="exit" presetSubtype="0" fill="hold" nodeType="withEffect">
                                  <p:stCondLst>
                                    <p:cond delay="0"/>
                                  </p:stCondLst>
                                  <p:childTnLst>
                                    <p:animEffect transition="out" filter="fade">
                                      <p:cBhvr>
                                        <p:cTn id="63" dur="1000"/>
                                        <p:tgtEl>
                                          <p:spTgt spid="40"/>
                                        </p:tgtEl>
                                      </p:cBhvr>
                                    </p:animEffect>
                                    <p:set>
                                      <p:cBhvr>
                                        <p:cTn id="64" dur="1" fill="hold">
                                          <p:stCondLst>
                                            <p:cond delay="999"/>
                                          </p:stCondLst>
                                        </p:cTn>
                                        <p:tgtEl>
                                          <p:spTgt spid="40"/>
                                        </p:tgtEl>
                                        <p:attrNameLst>
                                          <p:attrName>style.visibility</p:attrName>
                                        </p:attrNameLst>
                                      </p:cBhvr>
                                      <p:to>
                                        <p:strVal val="hidden"/>
                                      </p:to>
                                    </p:set>
                                  </p:childTnLst>
                                </p:cTn>
                              </p:par>
                              <p:par>
                                <p:cTn id="65" presetID="10" presetClass="exit" presetSubtype="0" fill="hold" grpId="1" nodeType="withEffect">
                                  <p:stCondLst>
                                    <p:cond delay="0"/>
                                  </p:stCondLst>
                                  <p:childTnLst>
                                    <p:animEffect transition="out" filter="fade">
                                      <p:cBhvr>
                                        <p:cTn id="66" dur="1000"/>
                                        <p:tgtEl>
                                          <p:spTgt spid="39"/>
                                        </p:tgtEl>
                                      </p:cBhvr>
                                    </p:animEffect>
                                    <p:set>
                                      <p:cBhvr>
                                        <p:cTn id="67" dur="1" fill="hold">
                                          <p:stCondLst>
                                            <p:cond delay="999"/>
                                          </p:stCondLst>
                                        </p:cTn>
                                        <p:tgtEl>
                                          <p:spTgt spid="39"/>
                                        </p:tgtEl>
                                        <p:attrNameLst>
                                          <p:attrName>style.visibility</p:attrName>
                                        </p:attrNameLst>
                                      </p:cBhvr>
                                      <p:to>
                                        <p:strVal val="hidden"/>
                                      </p:to>
                                    </p:set>
                                  </p:childTnLst>
                                </p:cTn>
                              </p:par>
                              <p:par>
                                <p:cTn id="68" presetID="1" presetClass="emph" presetSubtype="2" fill="hold" nodeType="withEffect">
                                  <p:stCondLst>
                                    <p:cond delay="0"/>
                                  </p:stCondLst>
                                  <p:childTnLst>
                                    <p:animClr clrSpc="rgb" dir="cw">
                                      <p:cBhvr>
                                        <p:cTn id="69" dur="1000" fill="hold"/>
                                        <p:tgtEl>
                                          <p:spTgt spid="24"/>
                                        </p:tgtEl>
                                        <p:attrNameLst>
                                          <p:attrName>fillcolor</p:attrName>
                                        </p:attrNameLst>
                                      </p:cBhvr>
                                      <p:to>
                                        <a:srgbClr val="EDA4B1"/>
                                      </p:to>
                                    </p:animClr>
                                    <p:set>
                                      <p:cBhvr>
                                        <p:cTn id="70" dur="1000" fill="hold"/>
                                        <p:tgtEl>
                                          <p:spTgt spid="24"/>
                                        </p:tgtEl>
                                        <p:attrNameLst>
                                          <p:attrName>fill.type</p:attrName>
                                        </p:attrNameLst>
                                      </p:cBhvr>
                                      <p:to>
                                        <p:strVal val="solid"/>
                                      </p:to>
                                    </p:set>
                                    <p:set>
                                      <p:cBhvr>
                                        <p:cTn id="71" dur="1000" fill="hold"/>
                                        <p:tgtEl>
                                          <p:spTgt spid="24"/>
                                        </p:tgtEl>
                                        <p:attrNameLst>
                                          <p:attrName>fill.on</p:attrName>
                                        </p:attrNameLst>
                                      </p:cBhvr>
                                      <p:to>
                                        <p:strVal val="true"/>
                                      </p:to>
                                    </p:set>
                                  </p:childTnLst>
                                </p:cTn>
                              </p:par>
                            </p:childTnLst>
                          </p:cTn>
                        </p:par>
                        <p:par>
                          <p:cTn id="72" fill="hold">
                            <p:stCondLst>
                              <p:cond delay="1000"/>
                            </p:stCondLst>
                            <p:childTnLst>
                              <p:par>
                                <p:cTn id="73" presetID="1" presetClass="emph" presetSubtype="2" fill="hold" nodeType="afterEffect">
                                  <p:stCondLst>
                                    <p:cond delay="0"/>
                                  </p:stCondLst>
                                  <p:childTnLst>
                                    <p:animClr clrSpc="rgb" dir="cw">
                                      <p:cBhvr>
                                        <p:cTn id="74" dur="1000" fill="hold"/>
                                        <p:tgtEl>
                                          <p:spTgt spid="26"/>
                                        </p:tgtEl>
                                        <p:attrNameLst>
                                          <p:attrName>fillcolor</p:attrName>
                                        </p:attrNameLst>
                                      </p:cBhvr>
                                      <p:to>
                                        <a:schemeClr val="folHlink"/>
                                      </p:to>
                                    </p:animClr>
                                    <p:set>
                                      <p:cBhvr>
                                        <p:cTn id="75" dur="1000" fill="hold"/>
                                        <p:tgtEl>
                                          <p:spTgt spid="26"/>
                                        </p:tgtEl>
                                        <p:attrNameLst>
                                          <p:attrName>fill.type</p:attrName>
                                        </p:attrNameLst>
                                      </p:cBhvr>
                                      <p:to>
                                        <p:strVal val="solid"/>
                                      </p:to>
                                    </p:set>
                                    <p:set>
                                      <p:cBhvr>
                                        <p:cTn id="76" dur="1000" fill="hold"/>
                                        <p:tgtEl>
                                          <p:spTgt spid="2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39" grpId="1"/>
      <p:bldP spid="41" grpId="0" animBg="1"/>
      <p:bldP spid="41" grpId="1"/>
      <p:bldP spid="45" grpId="0" animBg="1"/>
      <p:bldP spid="45" grpId="1"/>
      <p:bldP spid="46" grpId="0" animBg="1"/>
      <p:bldP spid="46" grpId="1"/>
      <p:bldP spid="3" grpId="0" animBg="1"/>
      <p:bldP spid="3" grpId="1"/>
      <p:bldP spid="4" grpId="0" animBg="1"/>
      <p:bldP spid="4" grpId="1"/>
      <p:bldP spid="5" grpId="0" animBg="1"/>
      <p:bldP spid="5"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a:extLst>
              <a:ext uri="{FF2B5EF4-FFF2-40B4-BE49-F238E27FC236}">
                <a16:creationId xmlns:a16="http://schemas.microsoft.com/office/drawing/2014/main" id="{79709786-F8F4-505A-7530-6CEFD5AB98DE}"/>
              </a:ext>
            </a:extLst>
          </p:cNvPr>
          <p:cNvSpPr/>
          <p:nvPr/>
        </p:nvSpPr>
        <p:spPr>
          <a:xfrm>
            <a:off x="6361470" y="1750096"/>
            <a:ext cx="5476568" cy="923330"/>
          </a:xfrm>
          <a:prstGeom prst="roundRect">
            <a:avLst>
              <a:gd name="adj" fmla="val 50000"/>
            </a:avLst>
          </a:prstGeom>
          <a:solidFill>
            <a:srgbClr val="F7DF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2" name="Rounded Rectangle 1">
            <a:extLst>
              <a:ext uri="{FF2B5EF4-FFF2-40B4-BE49-F238E27FC236}">
                <a16:creationId xmlns:a16="http://schemas.microsoft.com/office/drawing/2014/main" id="{43571ABD-DCBF-F725-1D9B-5AB92BECF91C}"/>
              </a:ext>
            </a:extLst>
          </p:cNvPr>
          <p:cNvSpPr/>
          <p:nvPr/>
        </p:nvSpPr>
        <p:spPr>
          <a:xfrm>
            <a:off x="353961" y="1752556"/>
            <a:ext cx="5476568" cy="923330"/>
          </a:xfrm>
          <a:prstGeom prst="roundRect">
            <a:avLst>
              <a:gd name="adj" fmla="val 50000"/>
            </a:avLst>
          </a:prstGeom>
          <a:solidFill>
            <a:srgbClr val="F7DF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4" name="TextBox 3">
            <a:extLst>
              <a:ext uri="{FF2B5EF4-FFF2-40B4-BE49-F238E27FC236}">
                <a16:creationId xmlns:a16="http://schemas.microsoft.com/office/drawing/2014/main" id="{7C270E7A-52B6-C63C-A95C-4A5347CEA9DB}"/>
              </a:ext>
            </a:extLst>
          </p:cNvPr>
          <p:cNvSpPr txBox="1"/>
          <p:nvPr/>
        </p:nvSpPr>
        <p:spPr>
          <a:xfrm>
            <a:off x="452621" y="254786"/>
            <a:ext cx="11286758" cy="923330"/>
          </a:xfrm>
          <a:prstGeom prst="rect">
            <a:avLst/>
          </a:prstGeom>
          <a:noFill/>
          <a:ln>
            <a:noFill/>
          </a:ln>
        </p:spPr>
        <p:txBody>
          <a:bodyPr wrap="square" rtlCol="0">
            <a:spAutoFit/>
          </a:bodyPr>
          <a:lstStyle/>
          <a:p>
            <a:pPr algn="ctr"/>
            <a:r>
              <a:rPr lang="en-US" sz="5400" b="1" dirty="0">
                <a:solidFill>
                  <a:srgbClr val="914576"/>
                </a:solidFill>
                <a:latin typeface="Frontage Condensed Outline" pitchFamily="2" charset="77"/>
              </a:rPr>
              <a:t>Theoretical framework</a:t>
            </a:r>
          </a:p>
        </p:txBody>
      </p:sp>
      <p:sp>
        <p:nvSpPr>
          <p:cNvPr id="14" name="TextBox 13">
            <a:extLst>
              <a:ext uri="{FF2B5EF4-FFF2-40B4-BE49-F238E27FC236}">
                <a16:creationId xmlns:a16="http://schemas.microsoft.com/office/drawing/2014/main" id="{2CA17906-FD34-0CED-402D-BCE0528F184F}"/>
              </a:ext>
            </a:extLst>
          </p:cNvPr>
          <p:cNvSpPr txBox="1"/>
          <p:nvPr/>
        </p:nvSpPr>
        <p:spPr>
          <a:xfrm>
            <a:off x="353962" y="1800005"/>
            <a:ext cx="5476568" cy="769441"/>
          </a:xfrm>
          <a:prstGeom prst="rect">
            <a:avLst/>
          </a:prstGeom>
          <a:noFill/>
        </p:spPr>
        <p:txBody>
          <a:bodyPr wrap="square">
            <a:spAutoFit/>
          </a:bodyPr>
          <a:lstStyle/>
          <a:p>
            <a:pPr algn="ctr"/>
            <a:r>
              <a:rPr lang="en-US" sz="2400" b="1" i="0" u="none" strike="noStrike" dirty="0">
                <a:solidFill>
                  <a:srgbClr val="4E274A"/>
                </a:solidFill>
                <a:effectLst/>
                <a:latin typeface="DengXian" panose="02010600030101010101" pitchFamily="2" charset="-122"/>
                <a:ea typeface="DengXian" panose="02010600030101010101" pitchFamily="2" charset="-122"/>
              </a:rPr>
              <a:t>Validation Theory</a:t>
            </a:r>
            <a:r>
              <a:rPr lang="en-US" sz="2400" b="0" i="0" u="none" strike="noStrike" dirty="0">
                <a:solidFill>
                  <a:srgbClr val="4E274A"/>
                </a:solidFill>
                <a:effectLst/>
                <a:latin typeface="DengXian" panose="02010600030101010101" pitchFamily="2" charset="-122"/>
                <a:ea typeface="DengXian" panose="02010600030101010101" pitchFamily="2" charset="-122"/>
              </a:rPr>
              <a:t> </a:t>
            </a:r>
            <a:r>
              <a:rPr lang="en-US" sz="2400" b="0" i="0" dirty="0">
                <a:solidFill>
                  <a:srgbClr val="4E274A"/>
                </a:solidFill>
                <a:effectLst/>
                <a:latin typeface="DengXian" panose="02010600030101010101" pitchFamily="2" charset="-122"/>
                <a:ea typeface="DengXian" panose="02010600030101010101" pitchFamily="2" charset="-122"/>
              </a:rPr>
              <a:t>​</a:t>
            </a:r>
            <a:br>
              <a:rPr lang="en-US" sz="2400" b="0" i="0" dirty="0">
                <a:solidFill>
                  <a:srgbClr val="4E274A"/>
                </a:solidFill>
                <a:effectLst/>
                <a:latin typeface="DengXian" panose="02010600030101010101" pitchFamily="2" charset="-122"/>
                <a:ea typeface="DengXian" panose="02010600030101010101" pitchFamily="2" charset="-122"/>
              </a:rPr>
            </a:br>
            <a:r>
              <a:rPr lang="en-US" sz="2000" b="0" i="0" u="none" strike="noStrike" dirty="0">
                <a:solidFill>
                  <a:srgbClr val="4E274A"/>
                </a:solidFill>
                <a:effectLst/>
                <a:latin typeface="DengXian" panose="02010600030101010101" pitchFamily="2" charset="-122"/>
                <a:ea typeface="DengXian" panose="02010600030101010101" pitchFamily="2" charset="-122"/>
              </a:rPr>
              <a:t>(</a:t>
            </a:r>
            <a:r>
              <a:rPr lang="en-US" sz="2000" b="0" i="0" u="none" strike="noStrike" dirty="0" err="1">
                <a:solidFill>
                  <a:srgbClr val="4E274A"/>
                </a:solidFill>
                <a:effectLst/>
                <a:latin typeface="DengXian" panose="02010600030101010101" pitchFamily="2" charset="-122"/>
                <a:ea typeface="DengXian" panose="02010600030101010101" pitchFamily="2" charset="-122"/>
              </a:rPr>
              <a:t>Rendón</a:t>
            </a:r>
            <a:r>
              <a:rPr lang="en-US" sz="2000" b="0" i="0" u="none" strike="noStrike" dirty="0">
                <a:solidFill>
                  <a:srgbClr val="4E274A"/>
                </a:solidFill>
                <a:effectLst/>
                <a:latin typeface="DengXian" panose="02010600030101010101" pitchFamily="2" charset="-122"/>
                <a:ea typeface="DengXian" panose="02010600030101010101" pitchFamily="2" charset="-122"/>
              </a:rPr>
              <a:t>, 1994; </a:t>
            </a:r>
            <a:r>
              <a:rPr lang="en-US" sz="2000" b="0" i="0" u="none" strike="noStrike" dirty="0" err="1">
                <a:solidFill>
                  <a:srgbClr val="4E274A"/>
                </a:solidFill>
                <a:effectLst/>
                <a:latin typeface="DengXian" panose="02010600030101010101" pitchFamily="2" charset="-122"/>
                <a:ea typeface="DengXian" panose="02010600030101010101" pitchFamily="2" charset="-122"/>
              </a:rPr>
              <a:t>Rendón</a:t>
            </a:r>
            <a:r>
              <a:rPr lang="en-US" sz="2000" b="0" i="0" u="none" strike="noStrike" dirty="0">
                <a:solidFill>
                  <a:srgbClr val="4E274A"/>
                </a:solidFill>
                <a:effectLst/>
                <a:latin typeface="DengXian" panose="02010600030101010101" pitchFamily="2" charset="-122"/>
                <a:ea typeface="DengXian" panose="02010600030101010101" pitchFamily="2" charset="-122"/>
              </a:rPr>
              <a:t> &amp; Muñoz, 2011)</a:t>
            </a:r>
            <a:r>
              <a:rPr lang="en-US" sz="2000" b="0" i="0" dirty="0">
                <a:solidFill>
                  <a:srgbClr val="4E274A"/>
                </a:solidFill>
                <a:effectLst/>
                <a:latin typeface="DengXian" panose="02010600030101010101" pitchFamily="2" charset="-122"/>
                <a:ea typeface="DengXian" panose="02010600030101010101" pitchFamily="2" charset="-122"/>
              </a:rPr>
              <a:t>​</a:t>
            </a:r>
            <a:endParaRPr lang="en-US" sz="2400" dirty="0">
              <a:solidFill>
                <a:srgbClr val="4E274A"/>
              </a:solidFill>
              <a:latin typeface="DengXian" panose="02010600030101010101" pitchFamily="2" charset="-122"/>
              <a:ea typeface="DengXian" panose="02010600030101010101" pitchFamily="2" charset="-122"/>
            </a:endParaRPr>
          </a:p>
        </p:txBody>
      </p:sp>
      <p:sp>
        <p:nvSpPr>
          <p:cNvPr id="16" name="TextBox 15">
            <a:extLst>
              <a:ext uri="{FF2B5EF4-FFF2-40B4-BE49-F238E27FC236}">
                <a16:creationId xmlns:a16="http://schemas.microsoft.com/office/drawing/2014/main" id="{811E4370-F3A1-0DB5-A40D-BEF72476D74F}"/>
              </a:ext>
            </a:extLst>
          </p:cNvPr>
          <p:cNvSpPr txBox="1"/>
          <p:nvPr/>
        </p:nvSpPr>
        <p:spPr>
          <a:xfrm>
            <a:off x="353962" y="2911110"/>
            <a:ext cx="5476568" cy="461665"/>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pPr>
              <a:buClr>
                <a:srgbClr val="5B91EF"/>
              </a:buClr>
            </a:pPr>
            <a:r>
              <a:rPr lang="en-US" dirty="0"/>
              <a:t>Academic and personal development</a:t>
            </a:r>
          </a:p>
        </p:txBody>
      </p:sp>
      <p:sp>
        <p:nvSpPr>
          <p:cNvPr id="18" name="TextBox 17">
            <a:extLst>
              <a:ext uri="{FF2B5EF4-FFF2-40B4-BE49-F238E27FC236}">
                <a16:creationId xmlns:a16="http://schemas.microsoft.com/office/drawing/2014/main" id="{8CBB2D19-CAE7-7789-82E3-3B5284FD6C90}"/>
              </a:ext>
            </a:extLst>
          </p:cNvPr>
          <p:cNvSpPr txBox="1"/>
          <p:nvPr/>
        </p:nvSpPr>
        <p:spPr>
          <a:xfrm>
            <a:off x="6582695" y="1809506"/>
            <a:ext cx="5034117" cy="769441"/>
          </a:xfrm>
          <a:prstGeom prst="rect">
            <a:avLst/>
          </a:prstGeom>
          <a:noFill/>
        </p:spPr>
        <p:txBody>
          <a:bodyPr wrap="square">
            <a:spAutoFit/>
          </a:bodyPr>
          <a:lstStyle/>
          <a:p>
            <a:pPr algn="ctr" rtl="0" fontAlgn="base"/>
            <a:r>
              <a:rPr lang="en-US" sz="2400" b="1" i="0" u="none" strike="noStrike" dirty="0">
                <a:solidFill>
                  <a:srgbClr val="4E274A"/>
                </a:solidFill>
                <a:effectLst/>
                <a:latin typeface="DengXian" panose="02010600030101010101" pitchFamily="2" charset="-122"/>
                <a:ea typeface="DengXian" panose="02010600030101010101" pitchFamily="2" charset="-122"/>
              </a:rPr>
              <a:t>Marginality and Mattering Theory</a:t>
            </a:r>
            <a:r>
              <a:rPr lang="en-US" sz="2400" b="0" i="0" u="none" strike="noStrike" dirty="0">
                <a:solidFill>
                  <a:srgbClr val="4E274A"/>
                </a:solidFill>
                <a:effectLst/>
                <a:latin typeface="DengXian" panose="02010600030101010101" pitchFamily="2" charset="-122"/>
                <a:ea typeface="DengXian" panose="02010600030101010101" pitchFamily="2" charset="-122"/>
              </a:rPr>
              <a:t> </a:t>
            </a:r>
            <a:r>
              <a:rPr lang="en-US" sz="2400" b="0" i="0" dirty="0">
                <a:solidFill>
                  <a:srgbClr val="4E274A"/>
                </a:solidFill>
                <a:effectLst/>
                <a:latin typeface="DengXian" panose="02010600030101010101" pitchFamily="2" charset="-122"/>
                <a:ea typeface="DengXian" panose="02010600030101010101" pitchFamily="2" charset="-122"/>
              </a:rPr>
              <a:t>​</a:t>
            </a:r>
          </a:p>
          <a:p>
            <a:pPr algn="ctr" rtl="0" fontAlgn="base"/>
            <a:r>
              <a:rPr lang="en-US" sz="2000" b="0" i="0" u="none" strike="noStrike" dirty="0">
                <a:solidFill>
                  <a:srgbClr val="4E274A"/>
                </a:solidFill>
                <a:effectLst/>
                <a:latin typeface="DengXian" panose="02010600030101010101" pitchFamily="2" charset="-122"/>
                <a:ea typeface="DengXian" panose="02010600030101010101" pitchFamily="2" charset="-122"/>
              </a:rPr>
              <a:t>(Schlossberg, 1989)</a:t>
            </a:r>
            <a:r>
              <a:rPr lang="en-US" sz="2000" b="0" i="0" dirty="0">
                <a:solidFill>
                  <a:srgbClr val="4E274A"/>
                </a:solidFill>
                <a:effectLst/>
                <a:latin typeface="DengXian" panose="02010600030101010101" pitchFamily="2" charset="-122"/>
                <a:ea typeface="DengXian" panose="02010600030101010101" pitchFamily="2" charset="-122"/>
              </a:rPr>
              <a:t>​</a:t>
            </a:r>
          </a:p>
        </p:txBody>
      </p:sp>
      <p:sp>
        <p:nvSpPr>
          <p:cNvPr id="20" name="TextBox 19">
            <a:extLst>
              <a:ext uri="{FF2B5EF4-FFF2-40B4-BE49-F238E27FC236}">
                <a16:creationId xmlns:a16="http://schemas.microsoft.com/office/drawing/2014/main" id="{7D7ADDB0-39B6-BEE4-FBE3-9ACC8C61B5B9}"/>
              </a:ext>
            </a:extLst>
          </p:cNvPr>
          <p:cNvSpPr txBox="1"/>
          <p:nvPr/>
        </p:nvSpPr>
        <p:spPr>
          <a:xfrm>
            <a:off x="6582695" y="2911111"/>
            <a:ext cx="2369573" cy="461665"/>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pPr>
              <a:buClr>
                <a:srgbClr val="5B91EF"/>
              </a:buClr>
            </a:pPr>
            <a:r>
              <a:rPr lang="en-US" dirty="0"/>
              <a:t>Attention​</a:t>
            </a:r>
          </a:p>
        </p:txBody>
      </p:sp>
      <p:sp>
        <p:nvSpPr>
          <p:cNvPr id="24" name="TextBox 23">
            <a:extLst>
              <a:ext uri="{FF2B5EF4-FFF2-40B4-BE49-F238E27FC236}">
                <a16:creationId xmlns:a16="http://schemas.microsoft.com/office/drawing/2014/main" id="{D9A7CD21-4B78-ED26-CCE8-028B6408CF2E}"/>
              </a:ext>
            </a:extLst>
          </p:cNvPr>
          <p:cNvSpPr txBox="1"/>
          <p:nvPr/>
        </p:nvSpPr>
        <p:spPr>
          <a:xfrm>
            <a:off x="353962" y="3474082"/>
            <a:ext cx="5476568" cy="461665"/>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pPr>
              <a:buClr>
                <a:srgbClr val="5B91EF"/>
              </a:buClr>
            </a:pPr>
            <a:r>
              <a:rPr lang="en-US" dirty="0"/>
              <a:t>Increased self-worth​</a:t>
            </a:r>
          </a:p>
        </p:txBody>
      </p:sp>
      <p:sp>
        <p:nvSpPr>
          <p:cNvPr id="25" name="TextBox 24">
            <a:extLst>
              <a:ext uri="{FF2B5EF4-FFF2-40B4-BE49-F238E27FC236}">
                <a16:creationId xmlns:a16="http://schemas.microsoft.com/office/drawing/2014/main" id="{D6888D1D-F19E-30F4-A688-D83C3439EBD4}"/>
              </a:ext>
            </a:extLst>
          </p:cNvPr>
          <p:cNvSpPr txBox="1"/>
          <p:nvPr/>
        </p:nvSpPr>
        <p:spPr>
          <a:xfrm>
            <a:off x="353962" y="4037054"/>
            <a:ext cx="5476568" cy="461665"/>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pPr>
              <a:buClr>
                <a:srgbClr val="5B91EF"/>
              </a:buClr>
            </a:pPr>
            <a:r>
              <a:rPr lang="en-US" dirty="0"/>
              <a:t>Prerequisite for student development</a:t>
            </a:r>
          </a:p>
        </p:txBody>
      </p:sp>
      <p:sp>
        <p:nvSpPr>
          <p:cNvPr id="26" name="TextBox 25">
            <a:extLst>
              <a:ext uri="{FF2B5EF4-FFF2-40B4-BE49-F238E27FC236}">
                <a16:creationId xmlns:a16="http://schemas.microsoft.com/office/drawing/2014/main" id="{42F49C35-BBEF-B620-7B6C-5C65109A7D3C}"/>
              </a:ext>
            </a:extLst>
          </p:cNvPr>
          <p:cNvSpPr txBox="1"/>
          <p:nvPr/>
        </p:nvSpPr>
        <p:spPr>
          <a:xfrm>
            <a:off x="353962" y="4600026"/>
            <a:ext cx="5476568" cy="461665"/>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pPr>
              <a:buClr>
                <a:srgbClr val="5B91EF"/>
              </a:buClr>
            </a:pPr>
            <a:r>
              <a:rPr lang="en-US" dirty="0"/>
              <a:t>In and out of classrooms​</a:t>
            </a:r>
          </a:p>
        </p:txBody>
      </p:sp>
      <p:sp>
        <p:nvSpPr>
          <p:cNvPr id="27" name="TextBox 26">
            <a:extLst>
              <a:ext uri="{FF2B5EF4-FFF2-40B4-BE49-F238E27FC236}">
                <a16:creationId xmlns:a16="http://schemas.microsoft.com/office/drawing/2014/main" id="{6A076332-0B6F-3BCC-F40F-372215ED552E}"/>
              </a:ext>
            </a:extLst>
          </p:cNvPr>
          <p:cNvSpPr txBox="1"/>
          <p:nvPr/>
        </p:nvSpPr>
        <p:spPr>
          <a:xfrm>
            <a:off x="353962" y="5162998"/>
            <a:ext cx="5476568" cy="461665"/>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pPr>
              <a:buClr>
                <a:srgbClr val="5B91EF"/>
              </a:buClr>
            </a:pPr>
            <a:r>
              <a:rPr lang="en-US" dirty="0"/>
              <a:t>Continuing process​</a:t>
            </a:r>
          </a:p>
        </p:txBody>
      </p:sp>
      <p:sp>
        <p:nvSpPr>
          <p:cNvPr id="28" name="TextBox 27">
            <a:extLst>
              <a:ext uri="{FF2B5EF4-FFF2-40B4-BE49-F238E27FC236}">
                <a16:creationId xmlns:a16="http://schemas.microsoft.com/office/drawing/2014/main" id="{D595AAF2-4C17-0454-4808-77C14DC5A8D7}"/>
              </a:ext>
            </a:extLst>
          </p:cNvPr>
          <p:cNvSpPr txBox="1"/>
          <p:nvPr/>
        </p:nvSpPr>
        <p:spPr>
          <a:xfrm>
            <a:off x="353962" y="5725970"/>
            <a:ext cx="5476568" cy="461665"/>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pPr>
              <a:buClr>
                <a:srgbClr val="5B91EF"/>
              </a:buClr>
            </a:pPr>
            <a:r>
              <a:rPr lang="en-US" dirty="0"/>
              <a:t>Early intervention​</a:t>
            </a:r>
          </a:p>
        </p:txBody>
      </p:sp>
      <p:sp>
        <p:nvSpPr>
          <p:cNvPr id="29" name="TextBox 28">
            <a:extLst>
              <a:ext uri="{FF2B5EF4-FFF2-40B4-BE49-F238E27FC236}">
                <a16:creationId xmlns:a16="http://schemas.microsoft.com/office/drawing/2014/main" id="{EF6C2561-8EEE-5EE1-4F55-CA9A7DD89FE1}"/>
              </a:ext>
            </a:extLst>
          </p:cNvPr>
          <p:cNvSpPr txBox="1"/>
          <p:nvPr/>
        </p:nvSpPr>
        <p:spPr>
          <a:xfrm>
            <a:off x="6582695" y="3474083"/>
            <a:ext cx="2369573" cy="461665"/>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pPr>
              <a:buClr>
                <a:srgbClr val="5B91EF"/>
              </a:buClr>
            </a:pPr>
            <a:r>
              <a:rPr lang="en-US" dirty="0"/>
              <a:t>Importance​</a:t>
            </a:r>
          </a:p>
        </p:txBody>
      </p:sp>
      <p:sp>
        <p:nvSpPr>
          <p:cNvPr id="30" name="TextBox 29">
            <a:extLst>
              <a:ext uri="{FF2B5EF4-FFF2-40B4-BE49-F238E27FC236}">
                <a16:creationId xmlns:a16="http://schemas.microsoft.com/office/drawing/2014/main" id="{482FC920-BEF0-CC01-5463-3EE97C9FF377}"/>
              </a:ext>
            </a:extLst>
          </p:cNvPr>
          <p:cNvSpPr txBox="1"/>
          <p:nvPr/>
        </p:nvSpPr>
        <p:spPr>
          <a:xfrm>
            <a:off x="6582695" y="5162997"/>
            <a:ext cx="2369573" cy="461665"/>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pPr>
              <a:buClr>
                <a:srgbClr val="5B91EF"/>
              </a:buClr>
            </a:pPr>
            <a:r>
              <a:rPr lang="en-US" dirty="0"/>
              <a:t>Appreciation​</a:t>
            </a:r>
          </a:p>
        </p:txBody>
      </p:sp>
      <p:sp>
        <p:nvSpPr>
          <p:cNvPr id="31" name="TextBox 30">
            <a:extLst>
              <a:ext uri="{FF2B5EF4-FFF2-40B4-BE49-F238E27FC236}">
                <a16:creationId xmlns:a16="http://schemas.microsoft.com/office/drawing/2014/main" id="{E00A0D72-4B54-D71C-0EE9-1A3BA742A8D4}"/>
              </a:ext>
            </a:extLst>
          </p:cNvPr>
          <p:cNvSpPr txBox="1"/>
          <p:nvPr/>
        </p:nvSpPr>
        <p:spPr>
          <a:xfrm>
            <a:off x="6582695" y="4037055"/>
            <a:ext cx="2369573" cy="461665"/>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pPr>
              <a:buClr>
                <a:srgbClr val="5B91EF"/>
              </a:buClr>
            </a:pPr>
            <a:r>
              <a:rPr lang="en-US" dirty="0"/>
              <a:t>Ego Extension​</a:t>
            </a:r>
          </a:p>
        </p:txBody>
      </p:sp>
      <p:sp>
        <p:nvSpPr>
          <p:cNvPr id="32" name="TextBox 31">
            <a:extLst>
              <a:ext uri="{FF2B5EF4-FFF2-40B4-BE49-F238E27FC236}">
                <a16:creationId xmlns:a16="http://schemas.microsoft.com/office/drawing/2014/main" id="{4542C872-8C83-08C0-2FD3-477B9972046B}"/>
              </a:ext>
            </a:extLst>
          </p:cNvPr>
          <p:cNvSpPr txBox="1"/>
          <p:nvPr/>
        </p:nvSpPr>
        <p:spPr>
          <a:xfrm>
            <a:off x="6582695" y="4600026"/>
            <a:ext cx="2369573" cy="461665"/>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pPr>
              <a:buClr>
                <a:srgbClr val="5B91EF"/>
              </a:buClr>
            </a:pPr>
            <a:r>
              <a:rPr lang="en-US" dirty="0"/>
              <a:t>Dependence​​</a:t>
            </a:r>
          </a:p>
        </p:txBody>
      </p:sp>
      <p:cxnSp>
        <p:nvCxnSpPr>
          <p:cNvPr id="6" name="Straight Connector 5">
            <a:extLst>
              <a:ext uri="{FF2B5EF4-FFF2-40B4-BE49-F238E27FC236}">
                <a16:creationId xmlns:a16="http://schemas.microsoft.com/office/drawing/2014/main" id="{7A1C9354-CAD4-7743-A928-C1B81AC42C09}"/>
              </a:ext>
            </a:extLst>
          </p:cNvPr>
          <p:cNvCxnSpPr>
            <a:cxnSpLocks/>
          </p:cNvCxnSpPr>
          <p:nvPr/>
        </p:nvCxnSpPr>
        <p:spPr>
          <a:xfrm>
            <a:off x="452622" y="1259566"/>
            <a:ext cx="11286758" cy="0"/>
          </a:xfrm>
          <a:prstGeom prst="line">
            <a:avLst/>
          </a:prstGeom>
          <a:ln w="19050">
            <a:solidFill>
              <a:srgbClr val="91457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5604574"/>
      </p:ext>
    </p:extLst>
  </p:cSld>
  <p:clrMapOvr>
    <a:masterClrMapping/>
  </p:clrMapOvr>
  <mc:AlternateContent xmlns:mc="http://schemas.openxmlformats.org/markup-compatibility/2006" xmlns:p14="http://schemas.microsoft.com/office/powerpoint/2010/main">
    <mc:Choice Requires="p14">
      <p:transition spd="slow" p14:dur="2000">
        <p:push/>
      </p:transition>
    </mc:Choice>
    <mc:Fallback xmlns="">
      <p:transition spd="slow">
        <p:push/>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childTnLst>
                                </p:cTn>
                              </p:par>
                            </p:childTnLst>
                          </p:cTn>
                        </p:par>
                        <p:par>
                          <p:cTn id="11" fill="hold">
                            <p:stCondLst>
                              <p:cond delay="1000"/>
                            </p:stCondLst>
                            <p:childTnLst>
                              <p:par>
                                <p:cTn id="12" presetID="10" presetClass="entr" presetSubtype="0" fill="hold" grpId="0" nodeType="after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fade">
                                      <p:cBhvr>
                                        <p:cTn id="14" dur="1000"/>
                                        <p:tgtEl>
                                          <p:spTgt spid="18"/>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1000"/>
                                        <p:tgtEl>
                                          <p:spTgt spid="16"/>
                                        </p:tgtEl>
                                      </p:cBhvr>
                                    </p:animEffect>
                                  </p:childTnLst>
                                </p:cTn>
                              </p:par>
                            </p:childTnLst>
                          </p:cTn>
                        </p:par>
                        <p:par>
                          <p:cTn id="23" fill="hold">
                            <p:stCondLst>
                              <p:cond delay="1000"/>
                            </p:stCondLst>
                            <p:childTnLst>
                              <p:par>
                                <p:cTn id="24" presetID="10" presetClass="entr" presetSubtype="0" fill="hold" grpId="0" nodeType="afterEffect">
                                  <p:stCondLst>
                                    <p:cond delay="0"/>
                                  </p:stCondLst>
                                  <p:childTnLst>
                                    <p:set>
                                      <p:cBhvr>
                                        <p:cTn id="25" dur="1" fill="hold">
                                          <p:stCondLst>
                                            <p:cond delay="0"/>
                                          </p:stCondLst>
                                        </p:cTn>
                                        <p:tgtEl>
                                          <p:spTgt spid="24"/>
                                        </p:tgtEl>
                                        <p:attrNameLst>
                                          <p:attrName>style.visibility</p:attrName>
                                        </p:attrNameLst>
                                      </p:cBhvr>
                                      <p:to>
                                        <p:strVal val="visible"/>
                                      </p:to>
                                    </p:set>
                                    <p:animEffect transition="in" filter="fade">
                                      <p:cBhvr>
                                        <p:cTn id="26" dur="1000"/>
                                        <p:tgtEl>
                                          <p:spTgt spid="24"/>
                                        </p:tgtEl>
                                      </p:cBhvr>
                                    </p:animEffect>
                                  </p:childTnLst>
                                </p:cTn>
                              </p:par>
                            </p:childTnLst>
                          </p:cTn>
                        </p:par>
                        <p:par>
                          <p:cTn id="27" fill="hold">
                            <p:stCondLst>
                              <p:cond delay="2000"/>
                            </p:stCondLst>
                            <p:childTnLst>
                              <p:par>
                                <p:cTn id="28" presetID="10"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childTnLst>
                                </p:cTn>
                              </p:par>
                            </p:childTnLst>
                          </p:cTn>
                        </p:par>
                        <p:par>
                          <p:cTn id="31" fill="hold">
                            <p:stCondLst>
                              <p:cond delay="3000"/>
                            </p:stCondLst>
                            <p:childTnLst>
                              <p:par>
                                <p:cTn id="32" presetID="10" presetClass="entr" presetSubtype="0" fill="hold" grpId="0" nodeType="afterEffect">
                                  <p:stCondLst>
                                    <p:cond delay="0"/>
                                  </p:stCondLst>
                                  <p:childTnLst>
                                    <p:set>
                                      <p:cBhvr>
                                        <p:cTn id="33" dur="1" fill="hold">
                                          <p:stCondLst>
                                            <p:cond delay="0"/>
                                          </p:stCondLst>
                                        </p:cTn>
                                        <p:tgtEl>
                                          <p:spTgt spid="26"/>
                                        </p:tgtEl>
                                        <p:attrNameLst>
                                          <p:attrName>style.visibility</p:attrName>
                                        </p:attrNameLst>
                                      </p:cBhvr>
                                      <p:to>
                                        <p:strVal val="visible"/>
                                      </p:to>
                                    </p:set>
                                    <p:animEffect transition="in" filter="fade">
                                      <p:cBhvr>
                                        <p:cTn id="34" dur="1000"/>
                                        <p:tgtEl>
                                          <p:spTgt spid="26"/>
                                        </p:tgtEl>
                                      </p:cBhvr>
                                    </p:animEffect>
                                  </p:childTnLst>
                                </p:cTn>
                              </p:par>
                            </p:childTnLst>
                          </p:cTn>
                        </p:par>
                        <p:par>
                          <p:cTn id="35" fill="hold">
                            <p:stCondLst>
                              <p:cond delay="4000"/>
                            </p:stCondLst>
                            <p:childTnLst>
                              <p:par>
                                <p:cTn id="36" presetID="10" presetClass="entr" presetSubtype="0" fill="hold" grpId="0" nodeType="afterEffect">
                                  <p:stCondLst>
                                    <p:cond delay="0"/>
                                  </p:stCondLst>
                                  <p:childTnLst>
                                    <p:set>
                                      <p:cBhvr>
                                        <p:cTn id="37" dur="1" fill="hold">
                                          <p:stCondLst>
                                            <p:cond delay="0"/>
                                          </p:stCondLst>
                                        </p:cTn>
                                        <p:tgtEl>
                                          <p:spTgt spid="27"/>
                                        </p:tgtEl>
                                        <p:attrNameLst>
                                          <p:attrName>style.visibility</p:attrName>
                                        </p:attrNameLst>
                                      </p:cBhvr>
                                      <p:to>
                                        <p:strVal val="visible"/>
                                      </p:to>
                                    </p:set>
                                    <p:animEffect transition="in" filter="fade">
                                      <p:cBhvr>
                                        <p:cTn id="38" dur="1000"/>
                                        <p:tgtEl>
                                          <p:spTgt spid="27"/>
                                        </p:tgtEl>
                                      </p:cBhvr>
                                    </p:animEffect>
                                  </p:childTnLst>
                                </p:cTn>
                              </p:par>
                            </p:childTnLst>
                          </p:cTn>
                        </p:par>
                        <p:par>
                          <p:cTn id="39" fill="hold">
                            <p:stCondLst>
                              <p:cond delay="5000"/>
                            </p:stCondLst>
                            <p:childTnLst>
                              <p:par>
                                <p:cTn id="40" presetID="10" presetClass="entr" presetSubtype="0" fill="hold" grpId="0" nodeType="afterEffect">
                                  <p:stCondLst>
                                    <p:cond delay="0"/>
                                  </p:stCondLst>
                                  <p:childTnLst>
                                    <p:set>
                                      <p:cBhvr>
                                        <p:cTn id="41" dur="1" fill="hold">
                                          <p:stCondLst>
                                            <p:cond delay="0"/>
                                          </p:stCondLst>
                                        </p:cTn>
                                        <p:tgtEl>
                                          <p:spTgt spid="28"/>
                                        </p:tgtEl>
                                        <p:attrNameLst>
                                          <p:attrName>style.visibility</p:attrName>
                                        </p:attrNameLst>
                                      </p:cBhvr>
                                      <p:to>
                                        <p:strVal val="visible"/>
                                      </p:to>
                                    </p:set>
                                    <p:animEffect transition="in" filter="fade">
                                      <p:cBhvr>
                                        <p:cTn id="42" dur="1000"/>
                                        <p:tgtEl>
                                          <p:spTgt spid="2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fade">
                                      <p:cBhvr>
                                        <p:cTn id="47" dur="1000"/>
                                        <p:tgtEl>
                                          <p:spTgt spid="20"/>
                                        </p:tgtEl>
                                      </p:cBhvr>
                                    </p:animEffect>
                                  </p:childTnLst>
                                </p:cTn>
                              </p:par>
                            </p:childTnLst>
                          </p:cTn>
                        </p:par>
                        <p:par>
                          <p:cTn id="48" fill="hold">
                            <p:stCondLst>
                              <p:cond delay="1000"/>
                            </p:stCondLst>
                            <p:childTnLst>
                              <p:par>
                                <p:cTn id="49" presetID="10" presetClass="entr" presetSubtype="0" fill="hold" grpId="0" nodeType="afterEffect">
                                  <p:stCondLst>
                                    <p:cond delay="0"/>
                                  </p:stCondLst>
                                  <p:childTnLst>
                                    <p:set>
                                      <p:cBhvr>
                                        <p:cTn id="50" dur="1" fill="hold">
                                          <p:stCondLst>
                                            <p:cond delay="0"/>
                                          </p:stCondLst>
                                        </p:cTn>
                                        <p:tgtEl>
                                          <p:spTgt spid="29"/>
                                        </p:tgtEl>
                                        <p:attrNameLst>
                                          <p:attrName>style.visibility</p:attrName>
                                        </p:attrNameLst>
                                      </p:cBhvr>
                                      <p:to>
                                        <p:strVal val="visible"/>
                                      </p:to>
                                    </p:set>
                                    <p:animEffect transition="in" filter="fade">
                                      <p:cBhvr>
                                        <p:cTn id="51" dur="1000"/>
                                        <p:tgtEl>
                                          <p:spTgt spid="29"/>
                                        </p:tgtEl>
                                      </p:cBhvr>
                                    </p:animEffect>
                                  </p:childTnLst>
                                </p:cTn>
                              </p:par>
                            </p:childTnLst>
                          </p:cTn>
                        </p:par>
                        <p:par>
                          <p:cTn id="52" fill="hold">
                            <p:stCondLst>
                              <p:cond delay="2000"/>
                            </p:stCondLst>
                            <p:childTnLst>
                              <p:par>
                                <p:cTn id="53" presetID="10" presetClass="entr" presetSubtype="0" fill="hold" grpId="0" nodeType="after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fade">
                                      <p:cBhvr>
                                        <p:cTn id="55" dur="1000"/>
                                        <p:tgtEl>
                                          <p:spTgt spid="31"/>
                                        </p:tgtEl>
                                      </p:cBhvr>
                                    </p:animEffect>
                                  </p:childTnLst>
                                </p:cTn>
                              </p:par>
                            </p:childTnLst>
                          </p:cTn>
                        </p:par>
                        <p:par>
                          <p:cTn id="56" fill="hold">
                            <p:stCondLst>
                              <p:cond delay="3000"/>
                            </p:stCondLst>
                            <p:childTnLst>
                              <p:par>
                                <p:cTn id="57" presetID="10" presetClass="entr" presetSubtype="0" fill="hold" grpId="0" nodeType="afterEffect">
                                  <p:stCondLst>
                                    <p:cond delay="0"/>
                                  </p:stCondLst>
                                  <p:childTnLst>
                                    <p:set>
                                      <p:cBhvr>
                                        <p:cTn id="58" dur="1" fill="hold">
                                          <p:stCondLst>
                                            <p:cond delay="0"/>
                                          </p:stCondLst>
                                        </p:cTn>
                                        <p:tgtEl>
                                          <p:spTgt spid="32"/>
                                        </p:tgtEl>
                                        <p:attrNameLst>
                                          <p:attrName>style.visibility</p:attrName>
                                        </p:attrNameLst>
                                      </p:cBhvr>
                                      <p:to>
                                        <p:strVal val="visible"/>
                                      </p:to>
                                    </p:set>
                                    <p:animEffect transition="in" filter="fade">
                                      <p:cBhvr>
                                        <p:cTn id="59" dur="1000"/>
                                        <p:tgtEl>
                                          <p:spTgt spid="32"/>
                                        </p:tgtEl>
                                      </p:cBhvr>
                                    </p:animEffect>
                                  </p:childTnLst>
                                </p:cTn>
                              </p:par>
                            </p:childTnLst>
                          </p:cTn>
                        </p:par>
                        <p:par>
                          <p:cTn id="60" fill="hold">
                            <p:stCondLst>
                              <p:cond delay="4000"/>
                            </p:stCondLst>
                            <p:childTnLst>
                              <p:par>
                                <p:cTn id="61" presetID="10" presetClass="entr" presetSubtype="0" fill="hold" grpId="0" nodeType="afterEffect">
                                  <p:stCondLst>
                                    <p:cond delay="0"/>
                                  </p:stCondLst>
                                  <p:childTnLst>
                                    <p:set>
                                      <p:cBhvr>
                                        <p:cTn id="62" dur="1" fill="hold">
                                          <p:stCondLst>
                                            <p:cond delay="0"/>
                                          </p:stCondLst>
                                        </p:cTn>
                                        <p:tgtEl>
                                          <p:spTgt spid="30"/>
                                        </p:tgtEl>
                                        <p:attrNameLst>
                                          <p:attrName>style.visibility</p:attrName>
                                        </p:attrNameLst>
                                      </p:cBhvr>
                                      <p:to>
                                        <p:strVal val="visible"/>
                                      </p:to>
                                    </p:set>
                                    <p:animEffect transition="in" filter="fade">
                                      <p:cBhvr>
                                        <p:cTn id="63" dur="10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animBg="1"/>
      <p:bldP spid="14" grpId="0"/>
      <p:bldP spid="16" grpId="0"/>
      <p:bldP spid="18" grpId="0"/>
      <p:bldP spid="20" grpId="0"/>
      <p:bldP spid="24" grpId="0"/>
      <p:bldP spid="25" grpId="0"/>
      <p:bldP spid="26" grpId="0"/>
      <p:bldP spid="27" grpId="0"/>
      <p:bldP spid="28" grpId="0"/>
      <p:bldP spid="29" grpId="0"/>
      <p:bldP spid="30" grpId="0"/>
      <p:bldP spid="31" grpId="0"/>
      <p:bldP spid="3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F6C3E1A-A987-1142-8AB9-DB75E68A603D}"/>
              </a:ext>
            </a:extLst>
          </p:cNvPr>
          <p:cNvSpPr/>
          <p:nvPr/>
        </p:nvSpPr>
        <p:spPr>
          <a:xfrm>
            <a:off x="0" y="0"/>
            <a:ext cx="4025900" cy="6858000"/>
          </a:xfrm>
          <a:prstGeom prst="rect">
            <a:avLst/>
          </a:prstGeom>
          <a:solidFill>
            <a:srgbClr val="57C8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EFAAC3BD-D6E1-2F48-9D79-BCCEB0831095}"/>
              </a:ext>
            </a:extLst>
          </p:cNvPr>
          <p:cNvSpPr txBox="1"/>
          <p:nvPr/>
        </p:nvSpPr>
        <p:spPr>
          <a:xfrm>
            <a:off x="0" y="250911"/>
            <a:ext cx="4025900" cy="1938992"/>
          </a:xfrm>
          <a:prstGeom prst="rect">
            <a:avLst/>
          </a:prstGeom>
          <a:noFill/>
        </p:spPr>
        <p:txBody>
          <a:bodyPr wrap="square" rtlCol="0">
            <a:spAutoFit/>
          </a:bodyPr>
          <a:lstStyle/>
          <a:p>
            <a:pPr algn="ctr">
              <a:lnSpc>
                <a:spcPts val="3600"/>
              </a:lnSpc>
            </a:pPr>
            <a:r>
              <a:rPr lang="en-US" sz="3600" b="1" dirty="0" err="1">
                <a:solidFill>
                  <a:schemeClr val="bg1"/>
                </a:solidFill>
                <a:latin typeface="Frontage Condensed Outline" pitchFamily="2" charset="77"/>
              </a:rPr>
              <a:t>tgnc</a:t>
            </a:r>
            <a:br>
              <a:rPr lang="en-US" sz="3600" b="1" dirty="0">
                <a:solidFill>
                  <a:schemeClr val="bg1"/>
                </a:solidFill>
                <a:latin typeface="Frontage Condensed Outline" pitchFamily="2" charset="77"/>
              </a:rPr>
            </a:br>
            <a:r>
              <a:rPr lang="en-US" sz="3600" b="1" dirty="0">
                <a:solidFill>
                  <a:schemeClr val="bg1"/>
                </a:solidFill>
                <a:latin typeface="Frontage Condensed Outline" pitchFamily="2" charset="77"/>
              </a:rPr>
              <a:t>undergraduate stem student retention</a:t>
            </a:r>
          </a:p>
        </p:txBody>
      </p:sp>
      <p:sp>
        <p:nvSpPr>
          <p:cNvPr id="24" name="Rounded Rectangle 23">
            <a:extLst>
              <a:ext uri="{FF2B5EF4-FFF2-40B4-BE49-F238E27FC236}">
                <a16:creationId xmlns:a16="http://schemas.microsoft.com/office/drawing/2014/main" id="{C671C6A6-E0D2-999B-43C3-F2D74FC92C33}"/>
              </a:ext>
            </a:extLst>
          </p:cNvPr>
          <p:cNvSpPr/>
          <p:nvPr/>
        </p:nvSpPr>
        <p:spPr>
          <a:xfrm>
            <a:off x="263768" y="2429594"/>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solidFill>
                <a:srgbClr val="EC9B8C"/>
              </a:solidFill>
              <a:latin typeface="Frontage Condensed Outline" pitchFamily="2" charset="77"/>
              <a:ea typeface="DengXian" panose="02010600030101010101" pitchFamily="2" charset="-122"/>
            </a:endParaRPr>
          </a:p>
        </p:txBody>
      </p:sp>
      <p:sp>
        <p:nvSpPr>
          <p:cNvPr id="25" name="TextBox 24">
            <a:extLst>
              <a:ext uri="{FF2B5EF4-FFF2-40B4-BE49-F238E27FC236}">
                <a16:creationId xmlns:a16="http://schemas.microsoft.com/office/drawing/2014/main" id="{533F1968-B699-6A13-9094-A224A6DAB3E4}"/>
              </a:ext>
            </a:extLst>
          </p:cNvPr>
          <p:cNvSpPr txBox="1"/>
          <p:nvPr/>
        </p:nvSpPr>
        <p:spPr>
          <a:xfrm>
            <a:off x="213995" y="2481317"/>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background</a:t>
            </a:r>
          </a:p>
        </p:txBody>
      </p:sp>
      <p:sp>
        <p:nvSpPr>
          <p:cNvPr id="26" name="Rounded Rectangle 25">
            <a:extLst>
              <a:ext uri="{FF2B5EF4-FFF2-40B4-BE49-F238E27FC236}">
                <a16:creationId xmlns:a16="http://schemas.microsoft.com/office/drawing/2014/main" id="{0569E55C-C8BD-F48B-C6D6-C6388780B18A}"/>
              </a:ext>
            </a:extLst>
          </p:cNvPr>
          <p:cNvSpPr/>
          <p:nvPr/>
        </p:nvSpPr>
        <p:spPr>
          <a:xfrm>
            <a:off x="263768" y="3300140"/>
            <a:ext cx="3498363" cy="647700"/>
          </a:xfrm>
          <a:prstGeom prst="roundRect">
            <a:avLst>
              <a:gd name="adj" fmla="val 50000"/>
            </a:avLst>
          </a:prstGeom>
          <a:solidFill>
            <a:srgbClr val="9145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27" name="TextBox 26">
            <a:extLst>
              <a:ext uri="{FF2B5EF4-FFF2-40B4-BE49-F238E27FC236}">
                <a16:creationId xmlns:a16="http://schemas.microsoft.com/office/drawing/2014/main" id="{F0DE0D0E-2AE3-8E23-E74C-B511410A724A}"/>
              </a:ext>
            </a:extLst>
          </p:cNvPr>
          <p:cNvSpPr txBox="1"/>
          <p:nvPr/>
        </p:nvSpPr>
        <p:spPr>
          <a:xfrm>
            <a:off x="213995" y="3351863"/>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theory</a:t>
            </a:r>
          </a:p>
        </p:txBody>
      </p:sp>
      <p:sp>
        <p:nvSpPr>
          <p:cNvPr id="28" name="Rounded Rectangle 27">
            <a:extLst>
              <a:ext uri="{FF2B5EF4-FFF2-40B4-BE49-F238E27FC236}">
                <a16:creationId xmlns:a16="http://schemas.microsoft.com/office/drawing/2014/main" id="{12365CCB-263C-C2F0-AF7C-0417DEA1CBCC}"/>
              </a:ext>
            </a:extLst>
          </p:cNvPr>
          <p:cNvSpPr/>
          <p:nvPr/>
        </p:nvSpPr>
        <p:spPr>
          <a:xfrm>
            <a:off x="263768" y="4170686"/>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29" name="TextBox 28">
            <a:extLst>
              <a:ext uri="{FF2B5EF4-FFF2-40B4-BE49-F238E27FC236}">
                <a16:creationId xmlns:a16="http://schemas.microsoft.com/office/drawing/2014/main" id="{2130F62D-2FB1-8836-4372-29CFC156B416}"/>
              </a:ext>
            </a:extLst>
          </p:cNvPr>
          <p:cNvSpPr txBox="1"/>
          <p:nvPr/>
        </p:nvSpPr>
        <p:spPr>
          <a:xfrm>
            <a:off x="213995" y="4222409"/>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proposal</a:t>
            </a:r>
          </a:p>
        </p:txBody>
      </p:sp>
      <p:sp>
        <p:nvSpPr>
          <p:cNvPr id="30" name="Rounded Rectangle 29">
            <a:extLst>
              <a:ext uri="{FF2B5EF4-FFF2-40B4-BE49-F238E27FC236}">
                <a16:creationId xmlns:a16="http://schemas.microsoft.com/office/drawing/2014/main" id="{5BBA6709-3D35-BBFF-D0D2-33593A4C4C8D}"/>
              </a:ext>
            </a:extLst>
          </p:cNvPr>
          <p:cNvSpPr/>
          <p:nvPr/>
        </p:nvSpPr>
        <p:spPr>
          <a:xfrm>
            <a:off x="263768" y="5041232"/>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31" name="TextBox 30">
            <a:extLst>
              <a:ext uri="{FF2B5EF4-FFF2-40B4-BE49-F238E27FC236}">
                <a16:creationId xmlns:a16="http://schemas.microsoft.com/office/drawing/2014/main" id="{A30F05DB-6243-6B5D-F522-5EB4221B180E}"/>
              </a:ext>
            </a:extLst>
          </p:cNvPr>
          <p:cNvSpPr txBox="1"/>
          <p:nvPr/>
        </p:nvSpPr>
        <p:spPr>
          <a:xfrm>
            <a:off x="213995" y="5092955"/>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considerations</a:t>
            </a:r>
          </a:p>
        </p:txBody>
      </p:sp>
      <p:sp>
        <p:nvSpPr>
          <p:cNvPr id="32" name="Rounded Rectangle 31">
            <a:extLst>
              <a:ext uri="{FF2B5EF4-FFF2-40B4-BE49-F238E27FC236}">
                <a16:creationId xmlns:a16="http://schemas.microsoft.com/office/drawing/2014/main" id="{B3C50615-C820-64B8-6581-1B69B5465532}"/>
              </a:ext>
            </a:extLst>
          </p:cNvPr>
          <p:cNvSpPr/>
          <p:nvPr/>
        </p:nvSpPr>
        <p:spPr>
          <a:xfrm>
            <a:off x="263768" y="5911779"/>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33" name="TextBox 32">
            <a:extLst>
              <a:ext uri="{FF2B5EF4-FFF2-40B4-BE49-F238E27FC236}">
                <a16:creationId xmlns:a16="http://schemas.microsoft.com/office/drawing/2014/main" id="{7CA8D004-DD00-F9E4-7C28-CA6535CB1F3A}"/>
              </a:ext>
            </a:extLst>
          </p:cNvPr>
          <p:cNvSpPr txBox="1"/>
          <p:nvPr/>
        </p:nvSpPr>
        <p:spPr>
          <a:xfrm>
            <a:off x="213995" y="5963502"/>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looking forward</a:t>
            </a:r>
          </a:p>
        </p:txBody>
      </p:sp>
      <p:sp>
        <p:nvSpPr>
          <p:cNvPr id="39" name="TextBox 38">
            <a:extLst>
              <a:ext uri="{FF2B5EF4-FFF2-40B4-BE49-F238E27FC236}">
                <a16:creationId xmlns:a16="http://schemas.microsoft.com/office/drawing/2014/main" id="{EDA1D5D8-EAA6-2454-5FD7-33AEBA84BD28}"/>
              </a:ext>
            </a:extLst>
          </p:cNvPr>
          <p:cNvSpPr txBox="1"/>
          <p:nvPr/>
        </p:nvSpPr>
        <p:spPr>
          <a:xfrm>
            <a:off x="4542853" y="254786"/>
            <a:ext cx="7132321" cy="923330"/>
          </a:xfrm>
          <a:prstGeom prst="rect">
            <a:avLst/>
          </a:prstGeom>
          <a:noFill/>
          <a:ln>
            <a:noFill/>
          </a:ln>
        </p:spPr>
        <p:txBody>
          <a:bodyPr wrap="square" rtlCol="0">
            <a:spAutoFit/>
          </a:bodyPr>
          <a:lstStyle/>
          <a:p>
            <a:pPr algn="ctr"/>
            <a:r>
              <a:rPr lang="en-US" sz="5400" b="1" dirty="0">
                <a:solidFill>
                  <a:srgbClr val="914576"/>
                </a:solidFill>
                <a:latin typeface="Frontage Condensed Outline" pitchFamily="2" charset="77"/>
              </a:rPr>
              <a:t>Resource guide</a:t>
            </a:r>
          </a:p>
        </p:txBody>
      </p:sp>
      <p:cxnSp>
        <p:nvCxnSpPr>
          <p:cNvPr id="40" name="Straight Connector 39">
            <a:extLst>
              <a:ext uri="{FF2B5EF4-FFF2-40B4-BE49-F238E27FC236}">
                <a16:creationId xmlns:a16="http://schemas.microsoft.com/office/drawing/2014/main" id="{3B198CB7-3F19-FCEE-B6D0-0CB24FCFEAB6}"/>
              </a:ext>
            </a:extLst>
          </p:cNvPr>
          <p:cNvCxnSpPr>
            <a:cxnSpLocks/>
          </p:cNvCxnSpPr>
          <p:nvPr/>
        </p:nvCxnSpPr>
        <p:spPr>
          <a:xfrm>
            <a:off x="4542854" y="1259566"/>
            <a:ext cx="7132320" cy="0"/>
          </a:xfrm>
          <a:prstGeom prst="line">
            <a:avLst/>
          </a:prstGeom>
          <a:ln w="19050">
            <a:solidFill>
              <a:srgbClr val="914576"/>
            </a:solidFill>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3ECA4DF5-BDF6-9070-6514-35AAFB171870}"/>
              </a:ext>
            </a:extLst>
          </p:cNvPr>
          <p:cNvSpPr txBox="1"/>
          <p:nvPr/>
        </p:nvSpPr>
        <p:spPr>
          <a:xfrm>
            <a:off x="4542853" y="1495270"/>
            <a:ext cx="7132320" cy="830997"/>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pPr fontAlgn="base"/>
            <a:r>
              <a:rPr lang="en-US" dirty="0"/>
              <a:t>Created as a </a:t>
            </a:r>
            <a:r>
              <a:rPr lang="en-US" i="1" dirty="0"/>
              <a:t>one-stop shopping </a:t>
            </a:r>
            <a:r>
              <a:rPr lang="en-US" dirty="0"/>
              <a:t>document to house information for easy access​</a:t>
            </a:r>
          </a:p>
        </p:txBody>
      </p:sp>
      <p:sp>
        <p:nvSpPr>
          <p:cNvPr id="45" name="TextBox 44">
            <a:extLst>
              <a:ext uri="{FF2B5EF4-FFF2-40B4-BE49-F238E27FC236}">
                <a16:creationId xmlns:a16="http://schemas.microsoft.com/office/drawing/2014/main" id="{90AE5D60-7728-2B70-8B07-7720D47477AE}"/>
              </a:ext>
            </a:extLst>
          </p:cNvPr>
          <p:cNvSpPr txBox="1"/>
          <p:nvPr/>
        </p:nvSpPr>
        <p:spPr>
          <a:xfrm>
            <a:off x="4542853" y="2429192"/>
            <a:ext cx="7132320" cy="830997"/>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r>
              <a:rPr lang="en-US" dirty="0"/>
              <a:t>Informational links are related to NU and Boston area</a:t>
            </a:r>
          </a:p>
        </p:txBody>
      </p:sp>
      <p:sp>
        <p:nvSpPr>
          <p:cNvPr id="46" name="TextBox 45">
            <a:extLst>
              <a:ext uri="{FF2B5EF4-FFF2-40B4-BE49-F238E27FC236}">
                <a16:creationId xmlns:a16="http://schemas.microsoft.com/office/drawing/2014/main" id="{8C72F8C2-3957-FDFD-76E6-D594655892D6}"/>
              </a:ext>
            </a:extLst>
          </p:cNvPr>
          <p:cNvSpPr txBox="1"/>
          <p:nvPr/>
        </p:nvSpPr>
        <p:spPr>
          <a:xfrm>
            <a:off x="4542853" y="3343706"/>
            <a:ext cx="7132320" cy="830997"/>
          </a:xfrm>
          <a:prstGeom prst="rect">
            <a:avLst/>
          </a:prstGeom>
          <a:noFill/>
          <a:ln>
            <a:noFill/>
          </a:ln>
        </p:spPr>
        <p:txBody>
          <a:bodyPr wrap="square" rtlCol="0">
            <a:spAutoFit/>
          </a:bodyPr>
          <a:lstStyle/>
          <a:p>
            <a:pPr marL="342900" indent="-342900">
              <a:buClr>
                <a:srgbClr val="914576"/>
              </a:buClr>
              <a:buSzPct val="100000"/>
              <a:buFont typeface="Menlo Regular" panose="020B0609030804020204" pitchFamily="49" charset="0"/>
              <a:buChar char="❉"/>
            </a:pPr>
            <a:r>
              <a:rPr lang="en-US" sz="2400" dirty="0">
                <a:solidFill>
                  <a:srgbClr val="4E274A"/>
                </a:solidFill>
                <a:latin typeface="DengXian" panose="02010600030101010101" pitchFamily="2" charset="-122"/>
                <a:ea typeface="DengXian" panose="02010600030101010101" pitchFamily="2" charset="-122"/>
              </a:rPr>
              <a:t>Guide is easily accessible on various NU webpages and can be customized for different campuses</a:t>
            </a:r>
          </a:p>
        </p:txBody>
      </p:sp>
      <p:sp>
        <p:nvSpPr>
          <p:cNvPr id="3" name="TextBox 2">
            <a:extLst>
              <a:ext uri="{FF2B5EF4-FFF2-40B4-BE49-F238E27FC236}">
                <a16:creationId xmlns:a16="http://schemas.microsoft.com/office/drawing/2014/main" id="{4B7753E1-E96A-D6FD-2652-A1260C96131C}"/>
              </a:ext>
            </a:extLst>
          </p:cNvPr>
          <p:cNvSpPr txBox="1"/>
          <p:nvPr/>
        </p:nvSpPr>
        <p:spPr>
          <a:xfrm>
            <a:off x="4542853" y="4258220"/>
            <a:ext cx="7132320" cy="830997"/>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pPr fontAlgn="base"/>
            <a:r>
              <a:rPr lang="en-US" dirty="0"/>
              <a:t>Designated employee will be responsible for making updates as needed​</a:t>
            </a:r>
          </a:p>
        </p:txBody>
      </p:sp>
      <p:sp>
        <p:nvSpPr>
          <p:cNvPr id="4" name="TextBox 3">
            <a:extLst>
              <a:ext uri="{FF2B5EF4-FFF2-40B4-BE49-F238E27FC236}">
                <a16:creationId xmlns:a16="http://schemas.microsoft.com/office/drawing/2014/main" id="{8C8F8B21-F52A-6597-AEE2-1A86EC58891D}"/>
              </a:ext>
            </a:extLst>
          </p:cNvPr>
          <p:cNvSpPr txBox="1"/>
          <p:nvPr/>
        </p:nvSpPr>
        <p:spPr>
          <a:xfrm>
            <a:off x="4542853" y="5172734"/>
            <a:ext cx="7132320" cy="830997"/>
          </a:xfrm>
          <a:prstGeom prst="rect">
            <a:avLst/>
          </a:prstGeom>
          <a:noFill/>
          <a:ln>
            <a:noFill/>
          </a:ln>
        </p:spPr>
        <p:txBody>
          <a:bodyPr wrap="square" rtlCol="0">
            <a:spAutoFit/>
          </a:bodyPr>
          <a:lstStyle/>
          <a:p>
            <a:pPr marL="342900" indent="-342900">
              <a:buClr>
                <a:srgbClr val="914576"/>
              </a:buClr>
              <a:buSzPct val="100000"/>
              <a:buFont typeface="Menlo Regular" panose="020B0609030804020204" pitchFamily="49" charset="0"/>
              <a:buChar char="❉"/>
            </a:pPr>
            <a:r>
              <a:rPr lang="en-US" sz="2400" dirty="0">
                <a:solidFill>
                  <a:srgbClr val="4E274A"/>
                </a:solidFill>
                <a:latin typeface="DengXian" panose="02010600030101010101" pitchFamily="2" charset="-122"/>
                <a:ea typeface="DengXian" panose="02010600030101010101" pitchFamily="2" charset="-122"/>
              </a:rPr>
              <a:t>QR code created; can add to webpages, stickers, posters, printouts, etc. </a:t>
            </a:r>
          </a:p>
        </p:txBody>
      </p:sp>
    </p:spTree>
    <p:extLst>
      <p:ext uri="{BB962C8B-B14F-4D97-AF65-F5344CB8AC3E}">
        <p14:creationId xmlns:p14="http://schemas.microsoft.com/office/powerpoint/2010/main" val="1275442020"/>
      </p:ext>
    </p:extLst>
  </p:cSld>
  <p:clrMapOvr>
    <a:masterClrMapping/>
  </p:clrMapOvr>
  <mc:AlternateContent xmlns:mc="http://schemas.openxmlformats.org/markup-compatibility/2006" xmlns:p14="http://schemas.microsoft.com/office/powerpoint/2010/main">
    <mc:Choice Requires="p14">
      <p:transition spd="slow" p14:dur="2000">
        <p:push dir="r"/>
      </p:transition>
    </mc:Choice>
    <mc:Fallback xmlns="">
      <p:transition spd="slow">
        <p:push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nodeType="afterEffect">
                                  <p:stCondLst>
                                    <p:cond delay="0"/>
                                  </p:stCondLst>
                                  <p:childTnLst>
                                    <p:animClr clrSpc="rgb" dir="cw">
                                      <p:cBhvr>
                                        <p:cTn id="6" dur="1000" fill="hold"/>
                                        <p:tgtEl>
                                          <p:spTgt spid="26"/>
                                        </p:tgtEl>
                                        <p:attrNameLst>
                                          <p:attrName>fillcolor</p:attrName>
                                        </p:attrNameLst>
                                      </p:cBhvr>
                                      <p:to>
                                        <a:srgbClr val="EDA4B1"/>
                                      </p:to>
                                    </p:animClr>
                                    <p:set>
                                      <p:cBhvr>
                                        <p:cTn id="7" dur="1000" fill="hold"/>
                                        <p:tgtEl>
                                          <p:spTgt spid="26"/>
                                        </p:tgtEl>
                                        <p:attrNameLst>
                                          <p:attrName>fill.type</p:attrName>
                                        </p:attrNameLst>
                                      </p:cBhvr>
                                      <p:to>
                                        <p:strVal val="solid"/>
                                      </p:to>
                                    </p:set>
                                    <p:set>
                                      <p:cBhvr>
                                        <p:cTn id="8" dur="1000" fill="hold"/>
                                        <p:tgtEl>
                                          <p:spTgt spid="26"/>
                                        </p:tgtEl>
                                        <p:attrNameLst>
                                          <p:attrName>fill.on</p:attrName>
                                        </p:attrNameLst>
                                      </p:cBhvr>
                                      <p:to>
                                        <p:strVal val="true"/>
                                      </p:to>
                                    </p:set>
                                  </p:childTnLst>
                                </p:cTn>
                              </p:par>
                            </p:childTnLst>
                          </p:cTn>
                        </p:par>
                        <p:par>
                          <p:cTn id="9" fill="hold">
                            <p:stCondLst>
                              <p:cond delay="1000"/>
                            </p:stCondLst>
                            <p:childTnLst>
                              <p:par>
                                <p:cTn id="10" presetID="1" presetClass="emph" presetSubtype="2" fill="hold" nodeType="afterEffect">
                                  <p:stCondLst>
                                    <p:cond delay="0"/>
                                  </p:stCondLst>
                                  <p:childTnLst>
                                    <p:animClr clrSpc="rgb" dir="cw">
                                      <p:cBhvr>
                                        <p:cTn id="11" dur="1000" fill="hold"/>
                                        <p:tgtEl>
                                          <p:spTgt spid="28"/>
                                        </p:tgtEl>
                                        <p:attrNameLst>
                                          <p:attrName>fillcolor</p:attrName>
                                        </p:attrNameLst>
                                      </p:cBhvr>
                                      <p:to>
                                        <a:schemeClr val="folHlink"/>
                                      </p:to>
                                    </p:animClr>
                                    <p:set>
                                      <p:cBhvr>
                                        <p:cTn id="12" dur="1000" fill="hold"/>
                                        <p:tgtEl>
                                          <p:spTgt spid="28"/>
                                        </p:tgtEl>
                                        <p:attrNameLst>
                                          <p:attrName>fill.type</p:attrName>
                                        </p:attrNameLst>
                                      </p:cBhvr>
                                      <p:to>
                                        <p:strVal val="solid"/>
                                      </p:to>
                                    </p:set>
                                    <p:set>
                                      <p:cBhvr>
                                        <p:cTn id="13" dur="1000" fill="hold"/>
                                        <p:tgtEl>
                                          <p:spTgt spid="28"/>
                                        </p:tgtEl>
                                        <p:attrNameLst>
                                          <p:attrName>fill.on</p:attrName>
                                        </p:attrNameLst>
                                      </p:cBhvr>
                                      <p:to>
                                        <p:strVal val="true"/>
                                      </p:to>
                                    </p:set>
                                  </p:childTnLst>
                                </p:cTn>
                              </p:par>
                            </p:childTnLst>
                          </p:cTn>
                        </p:par>
                      </p:childTnLst>
                    </p:cTn>
                  </p:par>
                  <p:par>
                    <p:cTn id="14" fill="hold">
                      <p:stCondLst>
                        <p:cond delay="indefinite"/>
                      </p:stCondLst>
                      <p:childTnLst>
                        <p:par>
                          <p:cTn id="15" fill="hold">
                            <p:stCondLst>
                              <p:cond delay="0"/>
                            </p:stCondLst>
                            <p:childTnLst>
                              <p:par>
                                <p:cTn id="16" presetID="17" presetClass="entr" presetSubtype="8" fill="hold" nodeType="clickEffect">
                                  <p:stCondLst>
                                    <p:cond delay="0"/>
                                  </p:stCondLst>
                                  <p:childTnLst>
                                    <p:set>
                                      <p:cBhvr>
                                        <p:cTn id="17" dur="1" fill="hold">
                                          <p:stCondLst>
                                            <p:cond delay="0"/>
                                          </p:stCondLst>
                                        </p:cTn>
                                        <p:tgtEl>
                                          <p:spTgt spid="40"/>
                                        </p:tgtEl>
                                        <p:attrNameLst>
                                          <p:attrName>style.visibility</p:attrName>
                                        </p:attrNameLst>
                                      </p:cBhvr>
                                      <p:to>
                                        <p:strVal val="visible"/>
                                      </p:to>
                                    </p:set>
                                    <p:anim calcmode="lin" valueType="num">
                                      <p:cBhvr>
                                        <p:cTn id="18" dur="2000" fill="hold"/>
                                        <p:tgtEl>
                                          <p:spTgt spid="40"/>
                                        </p:tgtEl>
                                        <p:attrNameLst>
                                          <p:attrName>ppt_x</p:attrName>
                                        </p:attrNameLst>
                                      </p:cBhvr>
                                      <p:tavLst>
                                        <p:tav tm="0">
                                          <p:val>
                                            <p:strVal val="#ppt_x-#ppt_w/2"/>
                                          </p:val>
                                        </p:tav>
                                        <p:tav tm="100000">
                                          <p:val>
                                            <p:strVal val="#ppt_x"/>
                                          </p:val>
                                        </p:tav>
                                      </p:tavLst>
                                    </p:anim>
                                    <p:anim calcmode="lin" valueType="num">
                                      <p:cBhvr>
                                        <p:cTn id="19" dur="2000" fill="hold"/>
                                        <p:tgtEl>
                                          <p:spTgt spid="40"/>
                                        </p:tgtEl>
                                        <p:attrNameLst>
                                          <p:attrName>ppt_y</p:attrName>
                                        </p:attrNameLst>
                                      </p:cBhvr>
                                      <p:tavLst>
                                        <p:tav tm="0">
                                          <p:val>
                                            <p:strVal val="#ppt_y"/>
                                          </p:val>
                                        </p:tav>
                                        <p:tav tm="100000">
                                          <p:val>
                                            <p:strVal val="#ppt_y"/>
                                          </p:val>
                                        </p:tav>
                                      </p:tavLst>
                                    </p:anim>
                                    <p:anim calcmode="lin" valueType="num">
                                      <p:cBhvr>
                                        <p:cTn id="20" dur="2000" fill="hold"/>
                                        <p:tgtEl>
                                          <p:spTgt spid="40"/>
                                        </p:tgtEl>
                                        <p:attrNameLst>
                                          <p:attrName>ppt_w</p:attrName>
                                        </p:attrNameLst>
                                      </p:cBhvr>
                                      <p:tavLst>
                                        <p:tav tm="0">
                                          <p:val>
                                            <p:fltVal val="0"/>
                                          </p:val>
                                        </p:tav>
                                        <p:tav tm="100000">
                                          <p:val>
                                            <p:strVal val="#ppt_w"/>
                                          </p:val>
                                        </p:tav>
                                      </p:tavLst>
                                    </p:anim>
                                    <p:anim calcmode="lin" valueType="num">
                                      <p:cBhvr>
                                        <p:cTn id="21" dur="2000" fill="hold"/>
                                        <p:tgtEl>
                                          <p:spTgt spid="40"/>
                                        </p:tgtEl>
                                        <p:attrNameLst>
                                          <p:attrName>ppt_h</p:attrName>
                                        </p:attrNameLst>
                                      </p:cBhvr>
                                      <p:tavLst>
                                        <p:tav tm="0">
                                          <p:val>
                                            <p:strVal val="#ppt_h"/>
                                          </p:val>
                                        </p:tav>
                                        <p:tav tm="100000">
                                          <p:val>
                                            <p:strVal val="#ppt_h"/>
                                          </p:val>
                                        </p:tav>
                                      </p:tavLst>
                                    </p:anim>
                                  </p:childTnLst>
                                </p:cTn>
                              </p:par>
                              <p:par>
                                <p:cTn id="22" presetID="10" presetClass="entr" presetSubtype="0" fill="hold" grpId="0" nodeType="withEffect">
                                  <p:stCondLst>
                                    <p:cond delay="0"/>
                                  </p:stCondLst>
                                  <p:childTnLst>
                                    <p:set>
                                      <p:cBhvr>
                                        <p:cTn id="23" dur="1" fill="hold">
                                          <p:stCondLst>
                                            <p:cond delay="0"/>
                                          </p:stCondLst>
                                        </p:cTn>
                                        <p:tgtEl>
                                          <p:spTgt spid="39"/>
                                        </p:tgtEl>
                                        <p:attrNameLst>
                                          <p:attrName>style.visibility</p:attrName>
                                        </p:attrNameLst>
                                      </p:cBhvr>
                                      <p:to>
                                        <p:strVal val="visible"/>
                                      </p:to>
                                    </p:set>
                                    <p:animEffect transition="in" filter="fade">
                                      <p:cBhvr>
                                        <p:cTn id="24" dur="2000"/>
                                        <p:tgtEl>
                                          <p:spTgt spid="39"/>
                                        </p:tgtEl>
                                      </p:cBhvr>
                                    </p:animEffect>
                                  </p:childTnLst>
                                </p:cTn>
                              </p:par>
                            </p:childTnLst>
                          </p:cTn>
                        </p:par>
                        <p:par>
                          <p:cTn id="25" fill="hold">
                            <p:stCondLst>
                              <p:cond delay="2000"/>
                            </p:stCondLst>
                            <p:childTnLst>
                              <p:par>
                                <p:cTn id="26" presetID="10" presetClass="entr" presetSubtype="0" fill="hold" grpId="0" nodeType="afterEffect">
                                  <p:stCondLst>
                                    <p:cond delay="0"/>
                                  </p:stCondLst>
                                  <p:childTnLst>
                                    <p:set>
                                      <p:cBhvr>
                                        <p:cTn id="27" dur="1" fill="hold">
                                          <p:stCondLst>
                                            <p:cond delay="0"/>
                                          </p:stCondLst>
                                        </p:cTn>
                                        <p:tgtEl>
                                          <p:spTgt spid="41"/>
                                        </p:tgtEl>
                                        <p:attrNameLst>
                                          <p:attrName>style.visibility</p:attrName>
                                        </p:attrNameLst>
                                      </p:cBhvr>
                                      <p:to>
                                        <p:strVal val="visible"/>
                                      </p:to>
                                    </p:set>
                                    <p:animEffect transition="in" filter="fade">
                                      <p:cBhvr>
                                        <p:cTn id="28" dur="1000"/>
                                        <p:tgtEl>
                                          <p:spTgt spid="41"/>
                                        </p:tgtEl>
                                      </p:cBhvr>
                                    </p:animEffect>
                                  </p:childTnLst>
                                </p:cTn>
                              </p:par>
                            </p:childTnLst>
                          </p:cTn>
                        </p:par>
                        <p:par>
                          <p:cTn id="29" fill="hold">
                            <p:stCondLst>
                              <p:cond delay="3000"/>
                            </p:stCondLst>
                            <p:childTnLst>
                              <p:par>
                                <p:cTn id="30" presetID="10" presetClass="entr" presetSubtype="0" fill="hold" grpId="0" nodeType="afterEffect">
                                  <p:stCondLst>
                                    <p:cond delay="0"/>
                                  </p:stCondLst>
                                  <p:childTnLst>
                                    <p:set>
                                      <p:cBhvr>
                                        <p:cTn id="31" dur="1" fill="hold">
                                          <p:stCondLst>
                                            <p:cond delay="0"/>
                                          </p:stCondLst>
                                        </p:cTn>
                                        <p:tgtEl>
                                          <p:spTgt spid="45"/>
                                        </p:tgtEl>
                                        <p:attrNameLst>
                                          <p:attrName>style.visibility</p:attrName>
                                        </p:attrNameLst>
                                      </p:cBhvr>
                                      <p:to>
                                        <p:strVal val="visible"/>
                                      </p:to>
                                    </p:set>
                                    <p:animEffect transition="in" filter="fade">
                                      <p:cBhvr>
                                        <p:cTn id="32" dur="1000"/>
                                        <p:tgtEl>
                                          <p:spTgt spid="45"/>
                                        </p:tgtEl>
                                      </p:cBhvr>
                                    </p:animEffect>
                                  </p:childTnLst>
                                </p:cTn>
                              </p:par>
                            </p:childTnLst>
                          </p:cTn>
                        </p:par>
                        <p:par>
                          <p:cTn id="33" fill="hold">
                            <p:stCondLst>
                              <p:cond delay="4000"/>
                            </p:stCondLst>
                            <p:childTnLst>
                              <p:par>
                                <p:cTn id="34" presetID="10" presetClass="entr" presetSubtype="0" fill="hold" grpId="0" nodeType="afterEffect">
                                  <p:stCondLst>
                                    <p:cond delay="0"/>
                                  </p:stCondLst>
                                  <p:childTnLst>
                                    <p:set>
                                      <p:cBhvr>
                                        <p:cTn id="35" dur="1" fill="hold">
                                          <p:stCondLst>
                                            <p:cond delay="0"/>
                                          </p:stCondLst>
                                        </p:cTn>
                                        <p:tgtEl>
                                          <p:spTgt spid="46"/>
                                        </p:tgtEl>
                                        <p:attrNameLst>
                                          <p:attrName>style.visibility</p:attrName>
                                        </p:attrNameLst>
                                      </p:cBhvr>
                                      <p:to>
                                        <p:strVal val="visible"/>
                                      </p:to>
                                    </p:set>
                                    <p:animEffect transition="in" filter="fade">
                                      <p:cBhvr>
                                        <p:cTn id="36" dur="1000"/>
                                        <p:tgtEl>
                                          <p:spTgt spid="46"/>
                                        </p:tgtEl>
                                      </p:cBhvr>
                                    </p:animEffect>
                                  </p:childTnLst>
                                </p:cTn>
                              </p:par>
                            </p:childTnLst>
                          </p:cTn>
                        </p:par>
                        <p:par>
                          <p:cTn id="37" fill="hold">
                            <p:stCondLst>
                              <p:cond delay="5000"/>
                            </p:stCondLst>
                            <p:childTnLst>
                              <p:par>
                                <p:cTn id="38" presetID="10" presetClass="entr" presetSubtype="0" fill="hold" grpId="0" nodeType="afterEffect">
                                  <p:stCondLst>
                                    <p:cond delay="0"/>
                                  </p:stCondLst>
                                  <p:childTnLst>
                                    <p:set>
                                      <p:cBhvr>
                                        <p:cTn id="39" dur="1" fill="hold">
                                          <p:stCondLst>
                                            <p:cond delay="0"/>
                                          </p:stCondLst>
                                        </p:cTn>
                                        <p:tgtEl>
                                          <p:spTgt spid="3"/>
                                        </p:tgtEl>
                                        <p:attrNameLst>
                                          <p:attrName>style.visibility</p:attrName>
                                        </p:attrNameLst>
                                      </p:cBhvr>
                                      <p:to>
                                        <p:strVal val="visible"/>
                                      </p:to>
                                    </p:set>
                                    <p:animEffect transition="in" filter="fade">
                                      <p:cBhvr>
                                        <p:cTn id="40" dur="1000"/>
                                        <p:tgtEl>
                                          <p:spTgt spid="3"/>
                                        </p:tgtEl>
                                      </p:cBhvr>
                                    </p:animEffect>
                                  </p:childTnLst>
                                </p:cTn>
                              </p:par>
                            </p:childTnLst>
                          </p:cTn>
                        </p:par>
                        <p:par>
                          <p:cTn id="41" fill="hold">
                            <p:stCondLst>
                              <p:cond delay="6000"/>
                            </p:stCondLst>
                            <p:childTnLst>
                              <p:par>
                                <p:cTn id="42" presetID="10" presetClass="entr" presetSubtype="0" fill="hold" grpId="0" nodeType="afterEffect">
                                  <p:stCondLst>
                                    <p:cond delay="0"/>
                                  </p:stCondLst>
                                  <p:childTnLst>
                                    <p:set>
                                      <p:cBhvr>
                                        <p:cTn id="43" dur="1" fill="hold">
                                          <p:stCondLst>
                                            <p:cond delay="0"/>
                                          </p:stCondLst>
                                        </p:cTn>
                                        <p:tgtEl>
                                          <p:spTgt spid="4"/>
                                        </p:tgtEl>
                                        <p:attrNameLst>
                                          <p:attrName>style.visibility</p:attrName>
                                        </p:attrNameLst>
                                      </p:cBhvr>
                                      <p:to>
                                        <p:strVal val="visible"/>
                                      </p:to>
                                    </p:set>
                                    <p:animEffect transition="in" filter="fade">
                                      <p:cBhvr>
                                        <p:cTn id="44"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1" grpId="0" animBg="1"/>
      <p:bldP spid="45" grpId="0" animBg="1"/>
      <p:bldP spid="46" grpId="0" animBg="1"/>
      <p:bldP spid="3" grpId="0" animBg="1"/>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BD13DD2F-D010-9528-2AEF-2B608D03A098}"/>
              </a:ext>
            </a:extLst>
          </p:cNvPr>
          <p:cNvGrpSpPr/>
          <p:nvPr/>
        </p:nvGrpSpPr>
        <p:grpSpPr>
          <a:xfrm>
            <a:off x="0" y="0"/>
            <a:ext cx="4025900" cy="6858000"/>
            <a:chOff x="0" y="0"/>
            <a:chExt cx="4025900" cy="6858000"/>
          </a:xfrm>
        </p:grpSpPr>
        <p:sp>
          <p:nvSpPr>
            <p:cNvPr id="2" name="Rectangle 1">
              <a:extLst>
                <a:ext uri="{FF2B5EF4-FFF2-40B4-BE49-F238E27FC236}">
                  <a16:creationId xmlns:a16="http://schemas.microsoft.com/office/drawing/2014/main" id="{3F6C3E1A-A987-1142-8AB9-DB75E68A603D}"/>
                </a:ext>
              </a:extLst>
            </p:cNvPr>
            <p:cNvSpPr/>
            <p:nvPr/>
          </p:nvSpPr>
          <p:spPr>
            <a:xfrm>
              <a:off x="0" y="0"/>
              <a:ext cx="4025900" cy="6858000"/>
            </a:xfrm>
            <a:prstGeom prst="rect">
              <a:avLst/>
            </a:prstGeom>
            <a:solidFill>
              <a:srgbClr val="57C8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EFAAC3BD-D6E1-2F48-9D79-BCCEB0831095}"/>
                </a:ext>
              </a:extLst>
            </p:cNvPr>
            <p:cNvSpPr txBox="1"/>
            <p:nvPr/>
          </p:nvSpPr>
          <p:spPr>
            <a:xfrm>
              <a:off x="0" y="250911"/>
              <a:ext cx="4025900" cy="1938992"/>
            </a:xfrm>
            <a:prstGeom prst="rect">
              <a:avLst/>
            </a:prstGeom>
            <a:noFill/>
          </p:spPr>
          <p:txBody>
            <a:bodyPr wrap="square" rtlCol="0">
              <a:spAutoFit/>
            </a:bodyPr>
            <a:lstStyle/>
            <a:p>
              <a:pPr algn="ctr">
                <a:lnSpc>
                  <a:spcPts val="3600"/>
                </a:lnSpc>
              </a:pPr>
              <a:r>
                <a:rPr lang="en-US" sz="3600" b="1" dirty="0" err="1">
                  <a:solidFill>
                    <a:schemeClr val="bg1"/>
                  </a:solidFill>
                  <a:latin typeface="Frontage Condensed Outline" pitchFamily="2" charset="77"/>
                </a:rPr>
                <a:t>tgnc</a:t>
              </a:r>
              <a:br>
                <a:rPr lang="en-US" sz="3600" b="1" dirty="0">
                  <a:solidFill>
                    <a:schemeClr val="bg1"/>
                  </a:solidFill>
                  <a:latin typeface="Frontage Condensed Outline" pitchFamily="2" charset="77"/>
                </a:rPr>
              </a:br>
              <a:r>
                <a:rPr lang="en-US" sz="3600" b="1" dirty="0">
                  <a:solidFill>
                    <a:schemeClr val="bg1"/>
                  </a:solidFill>
                  <a:latin typeface="Frontage Condensed Outline" pitchFamily="2" charset="77"/>
                </a:rPr>
                <a:t>undergraduate stem student retention</a:t>
              </a:r>
            </a:p>
          </p:txBody>
        </p:sp>
        <p:sp>
          <p:nvSpPr>
            <p:cNvPr id="24" name="Rounded Rectangle 23">
              <a:extLst>
                <a:ext uri="{FF2B5EF4-FFF2-40B4-BE49-F238E27FC236}">
                  <a16:creationId xmlns:a16="http://schemas.microsoft.com/office/drawing/2014/main" id="{C671C6A6-E0D2-999B-43C3-F2D74FC92C33}"/>
                </a:ext>
              </a:extLst>
            </p:cNvPr>
            <p:cNvSpPr/>
            <p:nvPr/>
          </p:nvSpPr>
          <p:spPr>
            <a:xfrm>
              <a:off x="263768" y="2429594"/>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solidFill>
                  <a:srgbClr val="EC9B8C"/>
                </a:solidFill>
                <a:latin typeface="Frontage Condensed Outline" pitchFamily="2" charset="77"/>
                <a:ea typeface="DengXian" panose="02010600030101010101" pitchFamily="2" charset="-122"/>
              </a:endParaRPr>
            </a:p>
          </p:txBody>
        </p:sp>
        <p:sp>
          <p:nvSpPr>
            <p:cNvPr id="25" name="TextBox 24">
              <a:extLst>
                <a:ext uri="{FF2B5EF4-FFF2-40B4-BE49-F238E27FC236}">
                  <a16:creationId xmlns:a16="http://schemas.microsoft.com/office/drawing/2014/main" id="{533F1968-B699-6A13-9094-A224A6DAB3E4}"/>
                </a:ext>
              </a:extLst>
            </p:cNvPr>
            <p:cNvSpPr txBox="1"/>
            <p:nvPr/>
          </p:nvSpPr>
          <p:spPr>
            <a:xfrm>
              <a:off x="213995" y="2481317"/>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background</a:t>
              </a:r>
            </a:p>
          </p:txBody>
        </p:sp>
        <p:sp>
          <p:nvSpPr>
            <p:cNvPr id="26" name="Rounded Rectangle 25">
              <a:extLst>
                <a:ext uri="{FF2B5EF4-FFF2-40B4-BE49-F238E27FC236}">
                  <a16:creationId xmlns:a16="http://schemas.microsoft.com/office/drawing/2014/main" id="{0569E55C-C8BD-F48B-C6D6-C6388780B18A}"/>
                </a:ext>
              </a:extLst>
            </p:cNvPr>
            <p:cNvSpPr/>
            <p:nvPr/>
          </p:nvSpPr>
          <p:spPr>
            <a:xfrm>
              <a:off x="263768" y="3300140"/>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27" name="TextBox 26">
              <a:extLst>
                <a:ext uri="{FF2B5EF4-FFF2-40B4-BE49-F238E27FC236}">
                  <a16:creationId xmlns:a16="http://schemas.microsoft.com/office/drawing/2014/main" id="{F0DE0D0E-2AE3-8E23-E74C-B511410A724A}"/>
                </a:ext>
              </a:extLst>
            </p:cNvPr>
            <p:cNvSpPr txBox="1"/>
            <p:nvPr/>
          </p:nvSpPr>
          <p:spPr>
            <a:xfrm>
              <a:off x="213995" y="3351863"/>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theory</a:t>
              </a:r>
            </a:p>
          </p:txBody>
        </p:sp>
        <p:sp>
          <p:nvSpPr>
            <p:cNvPr id="28" name="Rounded Rectangle 27">
              <a:extLst>
                <a:ext uri="{FF2B5EF4-FFF2-40B4-BE49-F238E27FC236}">
                  <a16:creationId xmlns:a16="http://schemas.microsoft.com/office/drawing/2014/main" id="{12365CCB-263C-C2F0-AF7C-0417DEA1CBCC}"/>
                </a:ext>
              </a:extLst>
            </p:cNvPr>
            <p:cNvSpPr/>
            <p:nvPr/>
          </p:nvSpPr>
          <p:spPr>
            <a:xfrm>
              <a:off x="263768" y="4170686"/>
              <a:ext cx="3498363" cy="647700"/>
            </a:xfrm>
            <a:prstGeom prst="roundRect">
              <a:avLst>
                <a:gd name="adj" fmla="val 50000"/>
              </a:avLst>
            </a:prstGeom>
            <a:solidFill>
              <a:srgbClr val="9145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29" name="TextBox 28">
              <a:extLst>
                <a:ext uri="{FF2B5EF4-FFF2-40B4-BE49-F238E27FC236}">
                  <a16:creationId xmlns:a16="http://schemas.microsoft.com/office/drawing/2014/main" id="{2130F62D-2FB1-8836-4372-29CFC156B416}"/>
                </a:ext>
              </a:extLst>
            </p:cNvPr>
            <p:cNvSpPr txBox="1"/>
            <p:nvPr/>
          </p:nvSpPr>
          <p:spPr>
            <a:xfrm>
              <a:off x="213995" y="4222409"/>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proposal</a:t>
              </a:r>
            </a:p>
          </p:txBody>
        </p:sp>
        <p:sp>
          <p:nvSpPr>
            <p:cNvPr id="30" name="Rounded Rectangle 29">
              <a:extLst>
                <a:ext uri="{FF2B5EF4-FFF2-40B4-BE49-F238E27FC236}">
                  <a16:creationId xmlns:a16="http://schemas.microsoft.com/office/drawing/2014/main" id="{5BBA6709-3D35-BBFF-D0D2-33593A4C4C8D}"/>
                </a:ext>
              </a:extLst>
            </p:cNvPr>
            <p:cNvSpPr/>
            <p:nvPr/>
          </p:nvSpPr>
          <p:spPr>
            <a:xfrm>
              <a:off x="263768" y="5041232"/>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31" name="TextBox 30">
              <a:extLst>
                <a:ext uri="{FF2B5EF4-FFF2-40B4-BE49-F238E27FC236}">
                  <a16:creationId xmlns:a16="http://schemas.microsoft.com/office/drawing/2014/main" id="{A30F05DB-6243-6B5D-F522-5EB4221B180E}"/>
                </a:ext>
              </a:extLst>
            </p:cNvPr>
            <p:cNvSpPr txBox="1"/>
            <p:nvPr/>
          </p:nvSpPr>
          <p:spPr>
            <a:xfrm>
              <a:off x="213995" y="5092955"/>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considerations</a:t>
              </a:r>
            </a:p>
          </p:txBody>
        </p:sp>
        <p:sp>
          <p:nvSpPr>
            <p:cNvPr id="32" name="Rounded Rectangle 31">
              <a:extLst>
                <a:ext uri="{FF2B5EF4-FFF2-40B4-BE49-F238E27FC236}">
                  <a16:creationId xmlns:a16="http://schemas.microsoft.com/office/drawing/2014/main" id="{B3C50615-C820-64B8-6581-1B69B5465532}"/>
                </a:ext>
              </a:extLst>
            </p:cNvPr>
            <p:cNvSpPr/>
            <p:nvPr/>
          </p:nvSpPr>
          <p:spPr>
            <a:xfrm>
              <a:off x="263768" y="5911779"/>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33" name="TextBox 32">
              <a:extLst>
                <a:ext uri="{FF2B5EF4-FFF2-40B4-BE49-F238E27FC236}">
                  <a16:creationId xmlns:a16="http://schemas.microsoft.com/office/drawing/2014/main" id="{7CA8D004-DD00-F9E4-7C28-CA6535CB1F3A}"/>
                </a:ext>
              </a:extLst>
            </p:cNvPr>
            <p:cNvSpPr txBox="1"/>
            <p:nvPr/>
          </p:nvSpPr>
          <p:spPr>
            <a:xfrm>
              <a:off x="213995" y="5963502"/>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looking forward</a:t>
              </a:r>
            </a:p>
          </p:txBody>
        </p:sp>
      </p:grpSp>
      <p:grpSp>
        <p:nvGrpSpPr>
          <p:cNvPr id="72" name="Group 71">
            <a:extLst>
              <a:ext uri="{FF2B5EF4-FFF2-40B4-BE49-F238E27FC236}">
                <a16:creationId xmlns:a16="http://schemas.microsoft.com/office/drawing/2014/main" id="{644B044E-B1F4-EB96-DB7D-C2221E1A2A46}"/>
              </a:ext>
            </a:extLst>
          </p:cNvPr>
          <p:cNvGrpSpPr/>
          <p:nvPr/>
        </p:nvGrpSpPr>
        <p:grpSpPr>
          <a:xfrm>
            <a:off x="4542853" y="1495270"/>
            <a:ext cx="7132320" cy="4508461"/>
            <a:chOff x="4542853" y="1495270"/>
            <a:chExt cx="7132320" cy="4508461"/>
          </a:xfrm>
        </p:grpSpPr>
        <p:sp>
          <p:nvSpPr>
            <p:cNvPr id="41" name="TextBox 40">
              <a:extLst>
                <a:ext uri="{FF2B5EF4-FFF2-40B4-BE49-F238E27FC236}">
                  <a16:creationId xmlns:a16="http://schemas.microsoft.com/office/drawing/2014/main" id="{3ECA4DF5-BDF6-9070-6514-35AAFB171870}"/>
                </a:ext>
              </a:extLst>
            </p:cNvPr>
            <p:cNvSpPr txBox="1"/>
            <p:nvPr/>
          </p:nvSpPr>
          <p:spPr>
            <a:xfrm>
              <a:off x="4542853" y="1495270"/>
              <a:ext cx="7132320" cy="830997"/>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pPr fontAlgn="base"/>
              <a:r>
                <a:rPr lang="en-US" dirty="0"/>
                <a:t>Created as a </a:t>
              </a:r>
              <a:r>
                <a:rPr lang="en-US" i="1" dirty="0"/>
                <a:t>one-stop shopping </a:t>
              </a:r>
              <a:r>
                <a:rPr lang="en-US" dirty="0"/>
                <a:t>document to house information for easy access​</a:t>
              </a:r>
            </a:p>
          </p:txBody>
        </p:sp>
        <p:sp>
          <p:nvSpPr>
            <p:cNvPr id="45" name="TextBox 44">
              <a:extLst>
                <a:ext uri="{FF2B5EF4-FFF2-40B4-BE49-F238E27FC236}">
                  <a16:creationId xmlns:a16="http://schemas.microsoft.com/office/drawing/2014/main" id="{90AE5D60-7728-2B70-8B07-7720D47477AE}"/>
                </a:ext>
              </a:extLst>
            </p:cNvPr>
            <p:cNvSpPr txBox="1"/>
            <p:nvPr/>
          </p:nvSpPr>
          <p:spPr>
            <a:xfrm>
              <a:off x="4542853" y="2429192"/>
              <a:ext cx="7132320" cy="830997"/>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r>
                <a:rPr lang="en-US" dirty="0"/>
                <a:t>Informational links are related to NU and Boston area</a:t>
              </a:r>
            </a:p>
          </p:txBody>
        </p:sp>
        <p:sp>
          <p:nvSpPr>
            <p:cNvPr id="46" name="TextBox 45">
              <a:extLst>
                <a:ext uri="{FF2B5EF4-FFF2-40B4-BE49-F238E27FC236}">
                  <a16:creationId xmlns:a16="http://schemas.microsoft.com/office/drawing/2014/main" id="{8C72F8C2-3957-FDFD-76E6-D594655892D6}"/>
                </a:ext>
              </a:extLst>
            </p:cNvPr>
            <p:cNvSpPr txBox="1"/>
            <p:nvPr/>
          </p:nvSpPr>
          <p:spPr>
            <a:xfrm>
              <a:off x="4542853" y="3343706"/>
              <a:ext cx="7132320" cy="830997"/>
            </a:xfrm>
            <a:prstGeom prst="rect">
              <a:avLst/>
            </a:prstGeom>
            <a:noFill/>
            <a:ln>
              <a:noFill/>
            </a:ln>
          </p:spPr>
          <p:txBody>
            <a:bodyPr wrap="square" rtlCol="0">
              <a:spAutoFit/>
            </a:bodyPr>
            <a:lstStyle/>
            <a:p>
              <a:pPr marL="342900" indent="-342900">
                <a:buClr>
                  <a:srgbClr val="914576"/>
                </a:buClr>
                <a:buSzPct val="100000"/>
                <a:buFont typeface="Menlo Regular" panose="020B0609030804020204" pitchFamily="49" charset="0"/>
                <a:buChar char="❉"/>
              </a:pPr>
              <a:r>
                <a:rPr lang="en-US" sz="2400" dirty="0">
                  <a:solidFill>
                    <a:srgbClr val="4E274A"/>
                  </a:solidFill>
                  <a:latin typeface="DengXian" panose="02010600030101010101" pitchFamily="2" charset="-122"/>
                  <a:ea typeface="DengXian" panose="02010600030101010101" pitchFamily="2" charset="-122"/>
                </a:rPr>
                <a:t>Guide is easily accessible on various NU webpages and can be customized for different campuses</a:t>
              </a:r>
            </a:p>
          </p:txBody>
        </p:sp>
        <p:sp>
          <p:nvSpPr>
            <p:cNvPr id="3" name="TextBox 2">
              <a:extLst>
                <a:ext uri="{FF2B5EF4-FFF2-40B4-BE49-F238E27FC236}">
                  <a16:creationId xmlns:a16="http://schemas.microsoft.com/office/drawing/2014/main" id="{4B7753E1-E96A-D6FD-2652-A1260C96131C}"/>
                </a:ext>
              </a:extLst>
            </p:cNvPr>
            <p:cNvSpPr txBox="1"/>
            <p:nvPr/>
          </p:nvSpPr>
          <p:spPr>
            <a:xfrm>
              <a:off x="4542853" y="4258220"/>
              <a:ext cx="7132320" cy="830997"/>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pPr fontAlgn="base"/>
              <a:r>
                <a:rPr lang="en-US" dirty="0"/>
                <a:t>Designated employee will be responsible for making updates as needed​</a:t>
              </a:r>
            </a:p>
          </p:txBody>
        </p:sp>
        <p:sp>
          <p:nvSpPr>
            <p:cNvPr id="4" name="TextBox 3">
              <a:extLst>
                <a:ext uri="{FF2B5EF4-FFF2-40B4-BE49-F238E27FC236}">
                  <a16:creationId xmlns:a16="http://schemas.microsoft.com/office/drawing/2014/main" id="{8C8F8B21-F52A-6597-AEE2-1A86EC58891D}"/>
                </a:ext>
              </a:extLst>
            </p:cNvPr>
            <p:cNvSpPr txBox="1"/>
            <p:nvPr/>
          </p:nvSpPr>
          <p:spPr>
            <a:xfrm>
              <a:off x="4542853" y="5172734"/>
              <a:ext cx="7132320" cy="830997"/>
            </a:xfrm>
            <a:prstGeom prst="rect">
              <a:avLst/>
            </a:prstGeom>
            <a:noFill/>
            <a:ln>
              <a:noFill/>
            </a:ln>
          </p:spPr>
          <p:txBody>
            <a:bodyPr wrap="square" rtlCol="0">
              <a:spAutoFit/>
            </a:bodyPr>
            <a:lstStyle/>
            <a:p>
              <a:pPr marL="342900" indent="-342900">
                <a:buClr>
                  <a:srgbClr val="914576"/>
                </a:buClr>
                <a:buSzPct val="100000"/>
                <a:buFont typeface="Menlo Regular" panose="020B0609030804020204" pitchFamily="49" charset="0"/>
                <a:buChar char="❉"/>
              </a:pPr>
              <a:r>
                <a:rPr lang="en-US" sz="2400" dirty="0">
                  <a:solidFill>
                    <a:srgbClr val="4E274A"/>
                  </a:solidFill>
                  <a:latin typeface="DengXian" panose="02010600030101010101" pitchFamily="2" charset="-122"/>
                  <a:ea typeface="DengXian" panose="02010600030101010101" pitchFamily="2" charset="-122"/>
                </a:rPr>
                <a:t>QR code created; can add to webpages, stickers, posters, printouts, etc. </a:t>
              </a:r>
            </a:p>
          </p:txBody>
        </p:sp>
      </p:grpSp>
      <p:cxnSp>
        <p:nvCxnSpPr>
          <p:cNvPr id="7" name="Straight Connector 6">
            <a:extLst>
              <a:ext uri="{FF2B5EF4-FFF2-40B4-BE49-F238E27FC236}">
                <a16:creationId xmlns:a16="http://schemas.microsoft.com/office/drawing/2014/main" id="{1A914016-8494-B823-63C8-3D47637828DA}"/>
              </a:ext>
            </a:extLst>
          </p:cNvPr>
          <p:cNvCxnSpPr>
            <a:cxnSpLocks/>
          </p:cNvCxnSpPr>
          <p:nvPr/>
        </p:nvCxnSpPr>
        <p:spPr>
          <a:xfrm>
            <a:off x="5742377" y="1259566"/>
            <a:ext cx="5535223" cy="0"/>
          </a:xfrm>
          <a:prstGeom prst="line">
            <a:avLst/>
          </a:prstGeom>
          <a:ln w="19050">
            <a:solidFill>
              <a:srgbClr val="914576"/>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3B198CB7-3F19-FCEE-B6D0-0CB24FCFEAB6}"/>
              </a:ext>
            </a:extLst>
          </p:cNvPr>
          <p:cNvCxnSpPr>
            <a:cxnSpLocks/>
          </p:cNvCxnSpPr>
          <p:nvPr/>
        </p:nvCxnSpPr>
        <p:spPr>
          <a:xfrm>
            <a:off x="4542854" y="1259566"/>
            <a:ext cx="7132320" cy="0"/>
          </a:xfrm>
          <a:prstGeom prst="line">
            <a:avLst/>
          </a:prstGeom>
          <a:ln w="19050">
            <a:solidFill>
              <a:srgbClr val="914576"/>
            </a:solidFill>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EDA1D5D8-EAA6-2454-5FD7-33AEBA84BD28}"/>
              </a:ext>
            </a:extLst>
          </p:cNvPr>
          <p:cNvSpPr txBox="1"/>
          <p:nvPr/>
        </p:nvSpPr>
        <p:spPr>
          <a:xfrm>
            <a:off x="4542853" y="254786"/>
            <a:ext cx="7132321" cy="923330"/>
          </a:xfrm>
          <a:prstGeom prst="rect">
            <a:avLst/>
          </a:prstGeom>
          <a:noFill/>
          <a:ln>
            <a:noFill/>
          </a:ln>
        </p:spPr>
        <p:txBody>
          <a:bodyPr wrap="square" rtlCol="0">
            <a:spAutoFit/>
          </a:bodyPr>
          <a:lstStyle/>
          <a:p>
            <a:pPr algn="ctr"/>
            <a:r>
              <a:rPr lang="en-US" sz="5400" b="1" dirty="0">
                <a:solidFill>
                  <a:srgbClr val="914576"/>
                </a:solidFill>
                <a:latin typeface="Frontage Condensed Outline" pitchFamily="2" charset="77"/>
              </a:rPr>
              <a:t>Resource guide</a:t>
            </a:r>
          </a:p>
        </p:txBody>
      </p:sp>
      <p:pic>
        <p:nvPicPr>
          <p:cNvPr id="8" name="Picture 7">
            <a:extLst>
              <a:ext uri="{FF2B5EF4-FFF2-40B4-BE49-F238E27FC236}">
                <a16:creationId xmlns:a16="http://schemas.microsoft.com/office/drawing/2014/main" id="{8AE33D9C-94D6-699B-BFB1-6B9B86A3D1BD}"/>
              </a:ext>
            </a:extLst>
          </p:cNvPr>
          <p:cNvPicPr>
            <a:picLocks noChangeAspect="1"/>
          </p:cNvPicPr>
          <p:nvPr/>
        </p:nvPicPr>
        <p:blipFill rotWithShape="1">
          <a:blip r:embed="rId3"/>
          <a:srcRect l="7568" t="7876" r="7253" b="6932"/>
          <a:stretch/>
        </p:blipFill>
        <p:spPr>
          <a:xfrm>
            <a:off x="5749987" y="1735385"/>
            <a:ext cx="4832229" cy="4833045"/>
          </a:xfrm>
          <a:prstGeom prst="rect">
            <a:avLst/>
          </a:prstGeom>
        </p:spPr>
      </p:pic>
      <p:pic>
        <p:nvPicPr>
          <p:cNvPr id="9" name="Picture 8">
            <a:extLst>
              <a:ext uri="{FF2B5EF4-FFF2-40B4-BE49-F238E27FC236}">
                <a16:creationId xmlns:a16="http://schemas.microsoft.com/office/drawing/2014/main" id="{1D795095-1409-92AE-2491-28C6109122FE}"/>
              </a:ext>
            </a:extLst>
          </p:cNvPr>
          <p:cNvPicPr>
            <a:picLocks noChangeAspect="1"/>
          </p:cNvPicPr>
          <p:nvPr/>
        </p:nvPicPr>
        <p:blipFill>
          <a:blip r:embed="rId4"/>
          <a:stretch>
            <a:fillRect/>
          </a:stretch>
        </p:blipFill>
        <p:spPr>
          <a:xfrm>
            <a:off x="1709086" y="1736638"/>
            <a:ext cx="3644065" cy="4709895"/>
          </a:xfrm>
          <a:prstGeom prst="rect">
            <a:avLst/>
          </a:prstGeom>
        </p:spPr>
      </p:pic>
      <p:grpSp>
        <p:nvGrpSpPr>
          <p:cNvPr id="10" name="Group 9">
            <a:extLst>
              <a:ext uri="{FF2B5EF4-FFF2-40B4-BE49-F238E27FC236}">
                <a16:creationId xmlns:a16="http://schemas.microsoft.com/office/drawing/2014/main" id="{B0541016-2B20-DF06-EF81-B0EFA400EF96}"/>
              </a:ext>
            </a:extLst>
          </p:cNvPr>
          <p:cNvGrpSpPr/>
          <p:nvPr/>
        </p:nvGrpSpPr>
        <p:grpSpPr>
          <a:xfrm>
            <a:off x="1831841" y="1933228"/>
            <a:ext cx="8651073" cy="4286949"/>
            <a:chOff x="737892" y="1358191"/>
            <a:chExt cx="10632403" cy="5307279"/>
          </a:xfrm>
        </p:grpSpPr>
        <p:pic>
          <p:nvPicPr>
            <p:cNvPr id="1027" name="Picture 3">
              <a:extLst>
                <a:ext uri="{FF2B5EF4-FFF2-40B4-BE49-F238E27FC236}">
                  <a16:creationId xmlns:a16="http://schemas.microsoft.com/office/drawing/2014/main" id="{AA710989-533C-3B89-E52B-545EF8569C1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7892" y="3813210"/>
              <a:ext cx="5210942" cy="200903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1010BD52-DDD7-44F7-F334-9B2800A6F23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4242" y="1358191"/>
              <a:ext cx="5179550" cy="251129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F3269A62-EE7E-CDBC-D10A-91F2AD9B6D7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37892" y="5802212"/>
              <a:ext cx="5163852" cy="863258"/>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a:extLst>
                <a:ext uri="{FF2B5EF4-FFF2-40B4-BE49-F238E27FC236}">
                  <a16:creationId xmlns:a16="http://schemas.microsoft.com/office/drawing/2014/main" id="{88CDAE44-D899-C23B-C3EE-90C0FBDBB9B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37832" y="1376852"/>
              <a:ext cx="5132463" cy="506968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488705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xit" presetSubtype="8" fill="hold" nodeType="afterEffect">
                                  <p:stCondLst>
                                    <p:cond delay="0"/>
                                  </p:stCondLst>
                                  <p:childTnLst>
                                    <p:anim calcmode="lin" valueType="num">
                                      <p:cBhvr additive="base">
                                        <p:cTn id="6" dur="1000"/>
                                        <p:tgtEl>
                                          <p:spTgt spid="6"/>
                                        </p:tgtEl>
                                        <p:attrNameLst>
                                          <p:attrName>ppt_x</p:attrName>
                                        </p:attrNameLst>
                                      </p:cBhvr>
                                      <p:tavLst>
                                        <p:tav tm="0">
                                          <p:val>
                                            <p:strVal val="ppt_x"/>
                                          </p:val>
                                        </p:tav>
                                        <p:tav tm="100000">
                                          <p:val>
                                            <p:strVal val="0-ppt_w/2"/>
                                          </p:val>
                                        </p:tav>
                                      </p:tavLst>
                                    </p:anim>
                                    <p:anim calcmode="lin" valueType="num">
                                      <p:cBhvr additive="base">
                                        <p:cTn id="7" dur="1000"/>
                                        <p:tgtEl>
                                          <p:spTgt spid="6"/>
                                        </p:tgtEl>
                                        <p:attrNameLst>
                                          <p:attrName>ppt_y</p:attrName>
                                        </p:attrNameLst>
                                      </p:cBhvr>
                                      <p:tavLst>
                                        <p:tav tm="0">
                                          <p:val>
                                            <p:strVal val="ppt_y"/>
                                          </p:val>
                                        </p:tav>
                                        <p:tav tm="100000">
                                          <p:val>
                                            <p:strVal val="ppt_y"/>
                                          </p:val>
                                        </p:tav>
                                      </p:tavLst>
                                    </p:anim>
                                    <p:set>
                                      <p:cBhvr>
                                        <p:cTn id="8" dur="1" fill="hold">
                                          <p:stCondLst>
                                            <p:cond delay="999"/>
                                          </p:stCondLst>
                                        </p:cTn>
                                        <p:tgtEl>
                                          <p:spTgt spid="6"/>
                                        </p:tgtEl>
                                        <p:attrNameLst>
                                          <p:attrName>style.visibility</p:attrName>
                                        </p:attrNameLst>
                                      </p:cBhvr>
                                      <p:to>
                                        <p:strVal val="hidden"/>
                                      </p:to>
                                    </p:set>
                                  </p:childTnLst>
                                </p:cTn>
                              </p:par>
                              <p:par>
                                <p:cTn id="9" presetID="0" presetClass="path" presetSubtype="0" accel="50000" decel="50000" fill="hold" nodeType="withEffect">
                                  <p:stCondLst>
                                    <p:cond delay="0"/>
                                  </p:stCondLst>
                                  <p:childTnLst>
                                    <p:animMotion origin="layout" path="M -0.06159 -4.81481E-6 L -0.4336 -0.00046 " pathEditMode="relative" rAng="0" ptsTypes="AA">
                                      <p:cBhvr>
                                        <p:cTn id="10" dur="2000" fill="hold"/>
                                        <p:tgtEl>
                                          <p:spTgt spid="7"/>
                                        </p:tgtEl>
                                        <p:attrNameLst>
                                          <p:attrName>ppt_x</p:attrName>
                                          <p:attrName>ppt_y</p:attrName>
                                        </p:attrNameLst>
                                      </p:cBhvr>
                                      <p:rCtr x="-18607" y="-23"/>
                                    </p:animMotion>
                                  </p:childTnLst>
                                </p:cTn>
                              </p:par>
                              <p:par>
                                <p:cTn id="11" presetID="0" presetClass="path" presetSubtype="0" accel="50000" decel="50000" fill="hold" grpId="0" nodeType="withEffect">
                                  <p:stCondLst>
                                    <p:cond delay="0"/>
                                  </p:stCondLst>
                                  <p:childTnLst>
                                    <p:animMotion origin="layout" path="M -4.16667E-6 1.85185E-6 L -0.1651 0.00023 " pathEditMode="relative" rAng="0" ptsTypes="AA">
                                      <p:cBhvr>
                                        <p:cTn id="12" dur="2000" fill="hold"/>
                                        <p:tgtEl>
                                          <p:spTgt spid="39"/>
                                        </p:tgtEl>
                                        <p:attrNameLst>
                                          <p:attrName>ppt_x</p:attrName>
                                          <p:attrName>ppt_y</p:attrName>
                                        </p:attrNameLst>
                                      </p:cBhvr>
                                      <p:rCtr x="-8255" y="0"/>
                                    </p:animMotion>
                                  </p:childTnLst>
                                </p:cTn>
                              </p:par>
                              <p:par>
                                <p:cTn id="13" presetID="10" presetClass="exit" presetSubtype="0" fill="hold" nodeType="withEffect">
                                  <p:stCondLst>
                                    <p:cond delay="0"/>
                                  </p:stCondLst>
                                  <p:childTnLst>
                                    <p:animEffect transition="out" filter="fade">
                                      <p:cBhvr>
                                        <p:cTn id="14" dur="1000"/>
                                        <p:tgtEl>
                                          <p:spTgt spid="72"/>
                                        </p:tgtEl>
                                      </p:cBhvr>
                                    </p:animEffect>
                                    <p:set>
                                      <p:cBhvr>
                                        <p:cTn id="15" dur="1" fill="hold">
                                          <p:stCondLst>
                                            <p:cond delay="999"/>
                                          </p:stCondLst>
                                        </p:cTn>
                                        <p:tgtEl>
                                          <p:spTgt spid="72"/>
                                        </p:tgtEl>
                                        <p:attrNameLst>
                                          <p:attrName>style.visibility</p:attrName>
                                        </p:attrNameLst>
                                      </p:cBhvr>
                                      <p:to>
                                        <p:strVal val="hidden"/>
                                      </p:to>
                                    </p:set>
                                  </p:childTnLst>
                                </p:cTn>
                              </p:par>
                            </p:childTnLst>
                          </p:cTn>
                        </p:par>
                        <p:par>
                          <p:cTn id="16" fill="hold">
                            <p:stCondLst>
                              <p:cond delay="2000"/>
                            </p:stCondLst>
                            <p:childTnLst>
                              <p:par>
                                <p:cTn id="17" presetID="10" presetClass="entr" presetSubtype="0" fill="hold"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childTnLst>
                                </p:cTn>
                              </p:par>
                              <p:par>
                                <p:cTn id="20" presetID="10" presetClass="entr" presetSubtype="0" fill="hold"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1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1000"/>
                                        <p:tgtEl>
                                          <p:spTgt spid="8"/>
                                        </p:tgtEl>
                                      </p:cBhvr>
                                    </p:animEffect>
                                    <p:set>
                                      <p:cBhvr>
                                        <p:cTn id="27" dur="1" fill="hold">
                                          <p:stCondLst>
                                            <p:cond delay="999"/>
                                          </p:stCondLst>
                                        </p:cTn>
                                        <p:tgtEl>
                                          <p:spTgt spid="8"/>
                                        </p:tgtEl>
                                        <p:attrNameLst>
                                          <p:attrName>style.visibility</p:attrName>
                                        </p:attrNameLst>
                                      </p:cBhvr>
                                      <p:to>
                                        <p:strVal val="hidden"/>
                                      </p:to>
                                    </p:set>
                                  </p:childTnLst>
                                </p:cTn>
                              </p:par>
                              <p:par>
                                <p:cTn id="28" presetID="10" presetClass="exit" presetSubtype="0" fill="hold" nodeType="withEffect">
                                  <p:stCondLst>
                                    <p:cond delay="0"/>
                                  </p:stCondLst>
                                  <p:childTnLst>
                                    <p:animEffect transition="out" filter="fade">
                                      <p:cBhvr>
                                        <p:cTn id="29" dur="1000"/>
                                        <p:tgtEl>
                                          <p:spTgt spid="9"/>
                                        </p:tgtEl>
                                      </p:cBhvr>
                                    </p:animEffect>
                                    <p:set>
                                      <p:cBhvr>
                                        <p:cTn id="30" dur="1" fill="hold">
                                          <p:stCondLst>
                                            <p:cond delay="999"/>
                                          </p:stCondLst>
                                        </p:cTn>
                                        <p:tgtEl>
                                          <p:spTgt spid="9"/>
                                        </p:tgtEl>
                                        <p:attrNameLst>
                                          <p:attrName>style.visibility</p:attrName>
                                        </p:attrNameLst>
                                      </p:cBhvr>
                                      <p:to>
                                        <p:strVal val="hidden"/>
                                      </p:to>
                                    </p:set>
                                  </p:childTnLst>
                                </p:cTn>
                              </p:par>
                            </p:childTnLst>
                          </p:cTn>
                        </p:par>
                        <p:par>
                          <p:cTn id="31" fill="hold">
                            <p:stCondLst>
                              <p:cond delay="1000"/>
                            </p:stCondLst>
                            <p:childTnLst>
                              <p:par>
                                <p:cTn id="32" presetID="10" presetClass="entr" presetSubtype="0" fill="hold" nodeType="after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fade">
                                      <p:cBhvr>
                                        <p:cTn id="34"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F6C3E1A-A987-1142-8AB9-DB75E68A603D}"/>
              </a:ext>
            </a:extLst>
          </p:cNvPr>
          <p:cNvSpPr/>
          <p:nvPr/>
        </p:nvSpPr>
        <p:spPr>
          <a:xfrm>
            <a:off x="0" y="0"/>
            <a:ext cx="4025900" cy="6858000"/>
          </a:xfrm>
          <a:prstGeom prst="rect">
            <a:avLst/>
          </a:prstGeom>
          <a:solidFill>
            <a:srgbClr val="57C8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EFAAC3BD-D6E1-2F48-9D79-BCCEB0831095}"/>
              </a:ext>
            </a:extLst>
          </p:cNvPr>
          <p:cNvSpPr txBox="1"/>
          <p:nvPr/>
        </p:nvSpPr>
        <p:spPr>
          <a:xfrm>
            <a:off x="0" y="250911"/>
            <a:ext cx="4025900" cy="1938992"/>
          </a:xfrm>
          <a:prstGeom prst="rect">
            <a:avLst/>
          </a:prstGeom>
          <a:noFill/>
        </p:spPr>
        <p:txBody>
          <a:bodyPr wrap="square" rtlCol="0">
            <a:spAutoFit/>
          </a:bodyPr>
          <a:lstStyle/>
          <a:p>
            <a:pPr algn="ctr">
              <a:lnSpc>
                <a:spcPts val="3600"/>
              </a:lnSpc>
            </a:pPr>
            <a:r>
              <a:rPr lang="en-US" sz="3600" b="1" dirty="0" err="1">
                <a:solidFill>
                  <a:schemeClr val="bg1"/>
                </a:solidFill>
                <a:latin typeface="Frontage Condensed Outline" pitchFamily="2" charset="77"/>
              </a:rPr>
              <a:t>tgnc</a:t>
            </a:r>
            <a:br>
              <a:rPr lang="en-US" sz="3600" b="1" dirty="0">
                <a:solidFill>
                  <a:schemeClr val="bg1"/>
                </a:solidFill>
                <a:latin typeface="Frontage Condensed Outline" pitchFamily="2" charset="77"/>
              </a:rPr>
            </a:br>
            <a:r>
              <a:rPr lang="en-US" sz="3600" b="1" dirty="0">
                <a:solidFill>
                  <a:schemeClr val="bg1"/>
                </a:solidFill>
                <a:latin typeface="Frontage Condensed Outline" pitchFamily="2" charset="77"/>
              </a:rPr>
              <a:t>undergraduate stem student retention</a:t>
            </a:r>
          </a:p>
        </p:txBody>
      </p:sp>
      <p:sp>
        <p:nvSpPr>
          <p:cNvPr id="24" name="Rounded Rectangle 23">
            <a:extLst>
              <a:ext uri="{FF2B5EF4-FFF2-40B4-BE49-F238E27FC236}">
                <a16:creationId xmlns:a16="http://schemas.microsoft.com/office/drawing/2014/main" id="{C671C6A6-E0D2-999B-43C3-F2D74FC92C33}"/>
              </a:ext>
            </a:extLst>
          </p:cNvPr>
          <p:cNvSpPr/>
          <p:nvPr/>
        </p:nvSpPr>
        <p:spPr>
          <a:xfrm>
            <a:off x="263768" y="2429594"/>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solidFill>
                <a:srgbClr val="EC9B8C"/>
              </a:solidFill>
              <a:latin typeface="Frontage Condensed Outline" pitchFamily="2" charset="77"/>
              <a:ea typeface="DengXian" panose="02010600030101010101" pitchFamily="2" charset="-122"/>
            </a:endParaRPr>
          </a:p>
        </p:txBody>
      </p:sp>
      <p:sp>
        <p:nvSpPr>
          <p:cNvPr id="25" name="TextBox 24">
            <a:extLst>
              <a:ext uri="{FF2B5EF4-FFF2-40B4-BE49-F238E27FC236}">
                <a16:creationId xmlns:a16="http://schemas.microsoft.com/office/drawing/2014/main" id="{533F1968-B699-6A13-9094-A224A6DAB3E4}"/>
              </a:ext>
            </a:extLst>
          </p:cNvPr>
          <p:cNvSpPr txBox="1"/>
          <p:nvPr/>
        </p:nvSpPr>
        <p:spPr>
          <a:xfrm>
            <a:off x="213995" y="2481317"/>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background</a:t>
            </a:r>
          </a:p>
        </p:txBody>
      </p:sp>
      <p:sp>
        <p:nvSpPr>
          <p:cNvPr id="26" name="Rounded Rectangle 25">
            <a:extLst>
              <a:ext uri="{FF2B5EF4-FFF2-40B4-BE49-F238E27FC236}">
                <a16:creationId xmlns:a16="http://schemas.microsoft.com/office/drawing/2014/main" id="{0569E55C-C8BD-F48B-C6D6-C6388780B18A}"/>
              </a:ext>
            </a:extLst>
          </p:cNvPr>
          <p:cNvSpPr/>
          <p:nvPr/>
        </p:nvSpPr>
        <p:spPr>
          <a:xfrm>
            <a:off x="263768" y="3300140"/>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27" name="TextBox 26">
            <a:extLst>
              <a:ext uri="{FF2B5EF4-FFF2-40B4-BE49-F238E27FC236}">
                <a16:creationId xmlns:a16="http://schemas.microsoft.com/office/drawing/2014/main" id="{F0DE0D0E-2AE3-8E23-E74C-B511410A724A}"/>
              </a:ext>
            </a:extLst>
          </p:cNvPr>
          <p:cNvSpPr txBox="1"/>
          <p:nvPr/>
        </p:nvSpPr>
        <p:spPr>
          <a:xfrm>
            <a:off x="213995" y="3351863"/>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theory</a:t>
            </a:r>
          </a:p>
        </p:txBody>
      </p:sp>
      <p:sp>
        <p:nvSpPr>
          <p:cNvPr id="28" name="Rounded Rectangle 27">
            <a:extLst>
              <a:ext uri="{FF2B5EF4-FFF2-40B4-BE49-F238E27FC236}">
                <a16:creationId xmlns:a16="http://schemas.microsoft.com/office/drawing/2014/main" id="{12365CCB-263C-C2F0-AF7C-0417DEA1CBCC}"/>
              </a:ext>
            </a:extLst>
          </p:cNvPr>
          <p:cNvSpPr/>
          <p:nvPr/>
        </p:nvSpPr>
        <p:spPr>
          <a:xfrm>
            <a:off x="263768" y="4170686"/>
            <a:ext cx="3498363" cy="647700"/>
          </a:xfrm>
          <a:prstGeom prst="roundRect">
            <a:avLst>
              <a:gd name="adj" fmla="val 50000"/>
            </a:avLst>
          </a:prstGeom>
          <a:solidFill>
            <a:srgbClr val="9145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29" name="TextBox 28">
            <a:extLst>
              <a:ext uri="{FF2B5EF4-FFF2-40B4-BE49-F238E27FC236}">
                <a16:creationId xmlns:a16="http://schemas.microsoft.com/office/drawing/2014/main" id="{2130F62D-2FB1-8836-4372-29CFC156B416}"/>
              </a:ext>
            </a:extLst>
          </p:cNvPr>
          <p:cNvSpPr txBox="1"/>
          <p:nvPr/>
        </p:nvSpPr>
        <p:spPr>
          <a:xfrm>
            <a:off x="213995" y="4222409"/>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proposal</a:t>
            </a:r>
          </a:p>
        </p:txBody>
      </p:sp>
      <p:sp>
        <p:nvSpPr>
          <p:cNvPr id="30" name="Rounded Rectangle 29">
            <a:extLst>
              <a:ext uri="{FF2B5EF4-FFF2-40B4-BE49-F238E27FC236}">
                <a16:creationId xmlns:a16="http://schemas.microsoft.com/office/drawing/2014/main" id="{5BBA6709-3D35-BBFF-D0D2-33593A4C4C8D}"/>
              </a:ext>
            </a:extLst>
          </p:cNvPr>
          <p:cNvSpPr/>
          <p:nvPr/>
        </p:nvSpPr>
        <p:spPr>
          <a:xfrm>
            <a:off x="263768" y="5041232"/>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31" name="TextBox 30">
            <a:extLst>
              <a:ext uri="{FF2B5EF4-FFF2-40B4-BE49-F238E27FC236}">
                <a16:creationId xmlns:a16="http://schemas.microsoft.com/office/drawing/2014/main" id="{A30F05DB-6243-6B5D-F522-5EB4221B180E}"/>
              </a:ext>
            </a:extLst>
          </p:cNvPr>
          <p:cNvSpPr txBox="1"/>
          <p:nvPr/>
        </p:nvSpPr>
        <p:spPr>
          <a:xfrm>
            <a:off x="213995" y="5092955"/>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considerations</a:t>
            </a:r>
          </a:p>
        </p:txBody>
      </p:sp>
      <p:sp>
        <p:nvSpPr>
          <p:cNvPr id="32" name="Rounded Rectangle 31">
            <a:extLst>
              <a:ext uri="{FF2B5EF4-FFF2-40B4-BE49-F238E27FC236}">
                <a16:creationId xmlns:a16="http://schemas.microsoft.com/office/drawing/2014/main" id="{B3C50615-C820-64B8-6581-1B69B5465532}"/>
              </a:ext>
            </a:extLst>
          </p:cNvPr>
          <p:cNvSpPr/>
          <p:nvPr/>
        </p:nvSpPr>
        <p:spPr>
          <a:xfrm>
            <a:off x="263768" y="5911779"/>
            <a:ext cx="3498363" cy="647700"/>
          </a:xfrm>
          <a:prstGeom prst="roundRect">
            <a:avLst>
              <a:gd name="adj" fmla="val 50000"/>
            </a:avLst>
          </a:prstGeom>
          <a:solidFill>
            <a:srgbClr val="EDA4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sz="2400" b="1" dirty="0">
              <a:latin typeface="Frontage Condensed Outline" pitchFamily="2" charset="77"/>
              <a:ea typeface="DengXian" panose="02010600030101010101" pitchFamily="2" charset="-122"/>
            </a:endParaRPr>
          </a:p>
        </p:txBody>
      </p:sp>
      <p:sp>
        <p:nvSpPr>
          <p:cNvPr id="33" name="TextBox 32">
            <a:extLst>
              <a:ext uri="{FF2B5EF4-FFF2-40B4-BE49-F238E27FC236}">
                <a16:creationId xmlns:a16="http://schemas.microsoft.com/office/drawing/2014/main" id="{7CA8D004-DD00-F9E4-7C28-CA6535CB1F3A}"/>
              </a:ext>
            </a:extLst>
          </p:cNvPr>
          <p:cNvSpPr txBox="1"/>
          <p:nvPr/>
        </p:nvSpPr>
        <p:spPr>
          <a:xfrm>
            <a:off x="213995" y="5963502"/>
            <a:ext cx="3597910" cy="461665"/>
          </a:xfrm>
          <a:prstGeom prst="rect">
            <a:avLst/>
          </a:prstGeom>
          <a:noFill/>
        </p:spPr>
        <p:txBody>
          <a:bodyPr wrap="square">
            <a:spAutoFit/>
          </a:bodyPr>
          <a:lstStyle/>
          <a:p>
            <a:pPr algn="ctr" fontAlgn="ctr"/>
            <a:r>
              <a:rPr lang="en-US" sz="2400" b="1" dirty="0">
                <a:solidFill>
                  <a:schemeClr val="bg1"/>
                </a:solidFill>
                <a:latin typeface="Frontage Condensed Outline" pitchFamily="2" charset="77"/>
                <a:ea typeface="DengXian" panose="02010600030101010101" pitchFamily="2" charset="-122"/>
              </a:rPr>
              <a:t>looking forward</a:t>
            </a:r>
          </a:p>
        </p:txBody>
      </p:sp>
      <p:sp>
        <p:nvSpPr>
          <p:cNvPr id="39" name="TextBox 38">
            <a:extLst>
              <a:ext uri="{FF2B5EF4-FFF2-40B4-BE49-F238E27FC236}">
                <a16:creationId xmlns:a16="http://schemas.microsoft.com/office/drawing/2014/main" id="{EDA1D5D8-EAA6-2454-5FD7-33AEBA84BD28}"/>
              </a:ext>
            </a:extLst>
          </p:cNvPr>
          <p:cNvSpPr txBox="1"/>
          <p:nvPr/>
        </p:nvSpPr>
        <p:spPr>
          <a:xfrm>
            <a:off x="4542853" y="254786"/>
            <a:ext cx="7132321" cy="923330"/>
          </a:xfrm>
          <a:prstGeom prst="rect">
            <a:avLst/>
          </a:prstGeom>
          <a:noFill/>
          <a:ln>
            <a:noFill/>
          </a:ln>
        </p:spPr>
        <p:txBody>
          <a:bodyPr wrap="square" rtlCol="0">
            <a:spAutoFit/>
          </a:bodyPr>
          <a:lstStyle/>
          <a:p>
            <a:pPr algn="ctr"/>
            <a:r>
              <a:rPr lang="en-US" sz="5400" b="1" dirty="0">
                <a:solidFill>
                  <a:srgbClr val="914576"/>
                </a:solidFill>
                <a:latin typeface="Frontage Condensed Outline" pitchFamily="2" charset="77"/>
              </a:rPr>
              <a:t>Mentor program</a:t>
            </a:r>
          </a:p>
        </p:txBody>
      </p:sp>
      <p:cxnSp>
        <p:nvCxnSpPr>
          <p:cNvPr id="40" name="Straight Connector 39">
            <a:extLst>
              <a:ext uri="{FF2B5EF4-FFF2-40B4-BE49-F238E27FC236}">
                <a16:creationId xmlns:a16="http://schemas.microsoft.com/office/drawing/2014/main" id="{3B198CB7-3F19-FCEE-B6D0-0CB24FCFEAB6}"/>
              </a:ext>
            </a:extLst>
          </p:cNvPr>
          <p:cNvCxnSpPr>
            <a:cxnSpLocks/>
          </p:cNvCxnSpPr>
          <p:nvPr/>
        </p:nvCxnSpPr>
        <p:spPr>
          <a:xfrm>
            <a:off x="4542854" y="1259566"/>
            <a:ext cx="7132320" cy="0"/>
          </a:xfrm>
          <a:prstGeom prst="line">
            <a:avLst/>
          </a:prstGeom>
          <a:ln w="19050">
            <a:solidFill>
              <a:srgbClr val="914576"/>
            </a:solidFill>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3ECA4DF5-BDF6-9070-6514-35AAFB171870}"/>
              </a:ext>
            </a:extLst>
          </p:cNvPr>
          <p:cNvSpPr txBox="1"/>
          <p:nvPr/>
        </p:nvSpPr>
        <p:spPr>
          <a:xfrm>
            <a:off x="4542853" y="1495270"/>
            <a:ext cx="7132320" cy="830997"/>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pPr fontAlgn="base"/>
            <a:r>
              <a:rPr lang="en-US" dirty="0"/>
              <a:t>Aligns with current NU academic Plan, </a:t>
            </a:r>
            <a:r>
              <a:rPr lang="en-US" i="1" dirty="0"/>
              <a:t>Experience Unleashed​</a:t>
            </a:r>
          </a:p>
        </p:txBody>
      </p:sp>
      <p:sp>
        <p:nvSpPr>
          <p:cNvPr id="45" name="TextBox 44">
            <a:extLst>
              <a:ext uri="{FF2B5EF4-FFF2-40B4-BE49-F238E27FC236}">
                <a16:creationId xmlns:a16="http://schemas.microsoft.com/office/drawing/2014/main" id="{90AE5D60-7728-2B70-8B07-7720D47477AE}"/>
              </a:ext>
            </a:extLst>
          </p:cNvPr>
          <p:cNvSpPr txBox="1"/>
          <p:nvPr/>
        </p:nvSpPr>
        <p:spPr>
          <a:xfrm>
            <a:off x="4542853" y="2409784"/>
            <a:ext cx="7132320" cy="461665"/>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r>
              <a:rPr lang="en-US" dirty="0"/>
              <a:t>Support student mentees</a:t>
            </a:r>
          </a:p>
        </p:txBody>
      </p:sp>
      <p:sp>
        <p:nvSpPr>
          <p:cNvPr id="46" name="TextBox 45">
            <a:extLst>
              <a:ext uri="{FF2B5EF4-FFF2-40B4-BE49-F238E27FC236}">
                <a16:creationId xmlns:a16="http://schemas.microsoft.com/office/drawing/2014/main" id="{8C72F8C2-3957-FDFD-76E6-D594655892D6}"/>
              </a:ext>
            </a:extLst>
          </p:cNvPr>
          <p:cNvSpPr txBox="1"/>
          <p:nvPr/>
        </p:nvSpPr>
        <p:spPr>
          <a:xfrm>
            <a:off x="4542853" y="2974374"/>
            <a:ext cx="7132320" cy="830997"/>
          </a:xfrm>
          <a:prstGeom prst="rect">
            <a:avLst/>
          </a:prstGeom>
          <a:noFill/>
          <a:ln>
            <a:noFill/>
          </a:ln>
        </p:spPr>
        <p:txBody>
          <a:bodyPr wrap="square" rtlCol="0">
            <a:spAutoFit/>
          </a:bodyPr>
          <a:lstStyle/>
          <a:p>
            <a:pPr marL="342900" indent="-342900">
              <a:buClr>
                <a:srgbClr val="914576"/>
              </a:buClr>
              <a:buSzPct val="100000"/>
              <a:buFont typeface="Menlo Regular" panose="020B0609030804020204" pitchFamily="49" charset="0"/>
              <a:buChar char="❉"/>
            </a:pPr>
            <a:r>
              <a:rPr lang="en-US" sz="2400" dirty="0">
                <a:solidFill>
                  <a:srgbClr val="4E274A"/>
                </a:solidFill>
                <a:latin typeface="DengXian" panose="02010600030101010101" pitchFamily="2" charset="-122"/>
                <a:ea typeface="DengXian" panose="02010600030101010101" pitchFamily="2" charset="-122"/>
              </a:rPr>
              <a:t>Support faculty, staff, and graduate student mentors by conducting mentor training​</a:t>
            </a:r>
          </a:p>
        </p:txBody>
      </p:sp>
      <p:sp>
        <p:nvSpPr>
          <p:cNvPr id="3" name="TextBox 2">
            <a:extLst>
              <a:ext uri="{FF2B5EF4-FFF2-40B4-BE49-F238E27FC236}">
                <a16:creationId xmlns:a16="http://schemas.microsoft.com/office/drawing/2014/main" id="{4B7753E1-E96A-D6FD-2652-A1260C96131C}"/>
              </a:ext>
            </a:extLst>
          </p:cNvPr>
          <p:cNvSpPr txBox="1"/>
          <p:nvPr/>
        </p:nvSpPr>
        <p:spPr>
          <a:xfrm>
            <a:off x="4542853" y="3888888"/>
            <a:ext cx="7132320" cy="830997"/>
          </a:xfrm>
          <a:prstGeom prst="rect">
            <a:avLst/>
          </a:prstGeom>
          <a:noFill/>
          <a:ln>
            <a:noFill/>
          </a:ln>
        </p:spPr>
        <p:txBody>
          <a:bodyPr wrap="square" rtlCol="0">
            <a:spAutoFit/>
          </a:bodyPr>
          <a:lstStyle>
            <a:defPPr>
              <a:defRPr lang="en-US"/>
            </a:defPPr>
            <a:lvl1pPr marL="342900" indent="-342900">
              <a:buClr>
                <a:srgbClr val="914576"/>
              </a:buClr>
              <a:buSzPct val="100000"/>
              <a:buFont typeface="Menlo Regular" panose="020B0609030804020204" pitchFamily="49" charset="0"/>
              <a:buChar char="❉"/>
              <a:defRPr sz="2400">
                <a:solidFill>
                  <a:srgbClr val="4E274A"/>
                </a:solidFill>
                <a:latin typeface="DengXian" panose="02010600030101010101" pitchFamily="2" charset="-122"/>
                <a:ea typeface="DengXian" panose="02010600030101010101" pitchFamily="2" charset="-122"/>
              </a:defRPr>
            </a:lvl1pPr>
          </a:lstStyle>
          <a:p>
            <a:pPr fontAlgn="base"/>
            <a:r>
              <a:rPr lang="en-US" dirty="0"/>
              <a:t>Applications for mentors and mentees will be completed through a NU Qualtrics survey​</a:t>
            </a:r>
          </a:p>
        </p:txBody>
      </p:sp>
    </p:spTree>
    <p:extLst>
      <p:ext uri="{BB962C8B-B14F-4D97-AF65-F5344CB8AC3E}">
        <p14:creationId xmlns:p14="http://schemas.microsoft.com/office/powerpoint/2010/main" val="2459687208"/>
      </p:ext>
    </p:extLst>
  </p:cSld>
  <p:clrMapOvr>
    <a:masterClrMapping/>
  </p:clrMapOvr>
  <mc:AlternateContent xmlns:mc="http://schemas.openxmlformats.org/markup-compatibility/2006" xmlns:p14="http://schemas.microsoft.com/office/powerpoint/2010/main">
    <mc:Choice Requires="p14">
      <p:transition spd="slow" p14:dur="2000">
        <p:push dir="r"/>
      </p:transition>
    </mc:Choice>
    <mc:Fallback xmlns="">
      <p:transition spd="slow">
        <p:push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1000"/>
                                        <p:tgtEl>
                                          <p:spTgt spid="4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5"/>
                                        </p:tgtEl>
                                        <p:attrNameLst>
                                          <p:attrName>style.visibility</p:attrName>
                                        </p:attrNameLst>
                                      </p:cBhvr>
                                      <p:to>
                                        <p:strVal val="visible"/>
                                      </p:to>
                                    </p:set>
                                    <p:animEffect transition="in" filter="fade">
                                      <p:cBhvr>
                                        <p:cTn id="12" dur="1000"/>
                                        <p:tgtEl>
                                          <p:spTgt spid="4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fade">
                                      <p:cBhvr>
                                        <p:cTn id="17" dur="1000"/>
                                        <p:tgtEl>
                                          <p:spTgt spid="4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5" grpId="0" animBg="1"/>
      <p:bldP spid="46" grpId="0" animBg="1"/>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4126</TotalTime>
  <Words>4961</Words>
  <Application>Microsoft Office PowerPoint</Application>
  <PresentationFormat>Widescreen</PresentationFormat>
  <Paragraphs>316</Paragraphs>
  <Slides>18</Slides>
  <Notes>16</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Usher, Shannon</dc:creator>
  <cp:lastModifiedBy>Usher, Shannon</cp:lastModifiedBy>
  <cp:revision>31</cp:revision>
  <dcterms:created xsi:type="dcterms:W3CDTF">2022-03-29T15:46:49Z</dcterms:created>
  <dcterms:modified xsi:type="dcterms:W3CDTF">2023-03-27T15:59:50Z</dcterms:modified>
</cp:coreProperties>
</file>